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4" r:id="rId2"/>
  </p:sldIdLst>
  <p:sldSz cx="51206400" cy="36004500"/>
  <p:notesSz cx="9144000" cy="6858000"/>
  <p:defaultTextStyle>
    <a:defPPr>
      <a:defRPr lang="el-GR"/>
    </a:defPPr>
    <a:lvl1pPr marL="0" algn="l" defTabSz="4194807" rtl="0" eaLnBrk="1" latinLnBrk="0" hangingPunct="1">
      <a:defRPr sz="8200" kern="1200">
        <a:solidFill>
          <a:schemeClr val="tx1"/>
        </a:solidFill>
        <a:latin typeface="+mn-lt"/>
        <a:ea typeface="+mn-ea"/>
        <a:cs typeface="+mn-cs"/>
      </a:defRPr>
    </a:lvl1pPr>
    <a:lvl2pPr marL="2097403" algn="l" defTabSz="4194807" rtl="0" eaLnBrk="1" latinLnBrk="0" hangingPunct="1">
      <a:defRPr sz="8200" kern="1200">
        <a:solidFill>
          <a:schemeClr val="tx1"/>
        </a:solidFill>
        <a:latin typeface="+mn-lt"/>
        <a:ea typeface="+mn-ea"/>
        <a:cs typeface="+mn-cs"/>
      </a:defRPr>
    </a:lvl2pPr>
    <a:lvl3pPr marL="4194807" algn="l" defTabSz="4194807" rtl="0" eaLnBrk="1" latinLnBrk="0" hangingPunct="1">
      <a:defRPr sz="8200" kern="1200">
        <a:solidFill>
          <a:schemeClr val="tx1"/>
        </a:solidFill>
        <a:latin typeface="+mn-lt"/>
        <a:ea typeface="+mn-ea"/>
        <a:cs typeface="+mn-cs"/>
      </a:defRPr>
    </a:lvl3pPr>
    <a:lvl4pPr marL="6292210" algn="l" defTabSz="4194807" rtl="0" eaLnBrk="1" latinLnBrk="0" hangingPunct="1">
      <a:defRPr sz="8200" kern="1200">
        <a:solidFill>
          <a:schemeClr val="tx1"/>
        </a:solidFill>
        <a:latin typeface="+mn-lt"/>
        <a:ea typeface="+mn-ea"/>
        <a:cs typeface="+mn-cs"/>
      </a:defRPr>
    </a:lvl4pPr>
    <a:lvl5pPr marL="8389614" algn="l" defTabSz="4194807" rtl="0" eaLnBrk="1" latinLnBrk="0" hangingPunct="1">
      <a:defRPr sz="8200" kern="1200">
        <a:solidFill>
          <a:schemeClr val="tx1"/>
        </a:solidFill>
        <a:latin typeface="+mn-lt"/>
        <a:ea typeface="+mn-ea"/>
        <a:cs typeface="+mn-cs"/>
      </a:defRPr>
    </a:lvl5pPr>
    <a:lvl6pPr marL="10487017" algn="l" defTabSz="4194807" rtl="0" eaLnBrk="1" latinLnBrk="0" hangingPunct="1">
      <a:defRPr sz="8200" kern="1200">
        <a:solidFill>
          <a:schemeClr val="tx1"/>
        </a:solidFill>
        <a:latin typeface="+mn-lt"/>
        <a:ea typeface="+mn-ea"/>
        <a:cs typeface="+mn-cs"/>
      </a:defRPr>
    </a:lvl6pPr>
    <a:lvl7pPr marL="12584421" algn="l" defTabSz="4194807" rtl="0" eaLnBrk="1" latinLnBrk="0" hangingPunct="1">
      <a:defRPr sz="8200" kern="1200">
        <a:solidFill>
          <a:schemeClr val="tx1"/>
        </a:solidFill>
        <a:latin typeface="+mn-lt"/>
        <a:ea typeface="+mn-ea"/>
        <a:cs typeface="+mn-cs"/>
      </a:defRPr>
    </a:lvl7pPr>
    <a:lvl8pPr marL="14681824" algn="l" defTabSz="4194807" rtl="0" eaLnBrk="1" latinLnBrk="0" hangingPunct="1">
      <a:defRPr sz="8200" kern="1200">
        <a:solidFill>
          <a:schemeClr val="tx1"/>
        </a:solidFill>
        <a:latin typeface="+mn-lt"/>
        <a:ea typeface="+mn-ea"/>
        <a:cs typeface="+mn-cs"/>
      </a:defRPr>
    </a:lvl8pPr>
    <a:lvl9pPr marL="16779227" algn="l" defTabSz="4194807"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33CC33"/>
    <a:srgbClr val="BFEFC0"/>
    <a:srgbClr val="BAEAB6"/>
    <a:srgbClr val="00CC66"/>
    <a:srgbClr val="CC0000"/>
    <a:srgbClr val="FFFF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p:scale>
          <a:sx n="40" d="100"/>
          <a:sy n="40" d="100"/>
        </p:scale>
        <p:origin x="1590" y="-72"/>
      </p:cViewPr>
      <p:guideLst>
        <p:guide orient="horz" pos="11385"/>
        <p:guide pos="1612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21A96E7-CBBC-40E1-98E0-09B60968B456}" type="datetimeFigureOut">
              <a:rPr lang="el-GR" smtClean="0"/>
              <a:pPr/>
              <a:t>20/5/2019</a:t>
            </a:fld>
            <a:endParaRPr lang="el-G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BC31412-6DE8-4A38-BC20-1120D46A4E22}" type="slidenum">
              <a:rPr lang="el-GR" smtClean="0"/>
              <a:pPr/>
              <a:t>‹#›</a:t>
            </a:fld>
            <a:endParaRPr lang="el-GR"/>
          </a:p>
        </p:txBody>
      </p:sp>
    </p:spTree>
    <p:extLst>
      <p:ext uri="{BB962C8B-B14F-4D97-AF65-F5344CB8AC3E}">
        <p14:creationId xmlns:p14="http://schemas.microsoft.com/office/powerpoint/2010/main" val="133910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5D0CAC-FC6D-4616-96CD-FBB87F8AB2D2}" type="datetimeFigureOut">
              <a:rPr lang="el-GR" smtClean="0"/>
              <a:pPr/>
              <a:t>20/5/2019</a:t>
            </a:fld>
            <a:endParaRPr lang="el-GR"/>
          </a:p>
        </p:txBody>
      </p:sp>
      <p:sp>
        <p:nvSpPr>
          <p:cNvPr id="4" name="Slide Image Placeholder 3"/>
          <p:cNvSpPr>
            <a:spLocks noGrp="1" noRot="1" noChangeAspect="1"/>
          </p:cNvSpPr>
          <p:nvPr>
            <p:ph type="sldImg" idx="2"/>
          </p:nvPr>
        </p:nvSpPr>
        <p:spPr>
          <a:xfrm>
            <a:off x="2743200" y="514350"/>
            <a:ext cx="3657600"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4BE2017-A50F-4AF1-8F9B-89CB9D8F70FE}" type="slidenum">
              <a:rPr lang="el-GR" smtClean="0"/>
              <a:pPr/>
              <a:t>‹#›</a:t>
            </a:fld>
            <a:endParaRPr lang="el-GR"/>
          </a:p>
        </p:txBody>
      </p:sp>
    </p:spTree>
    <p:extLst>
      <p:ext uri="{BB962C8B-B14F-4D97-AF65-F5344CB8AC3E}">
        <p14:creationId xmlns:p14="http://schemas.microsoft.com/office/powerpoint/2010/main" val="2340487573"/>
      </p:ext>
    </p:extLst>
  </p:cSld>
  <p:clrMap bg1="lt1" tx1="dk1" bg2="lt2" tx2="dk2" accent1="accent1" accent2="accent2" accent3="accent3" accent4="accent4" accent5="accent5" accent6="accent6" hlink="hlink" folHlink="folHlink"/>
  <p:notesStyle>
    <a:lvl1pPr marL="0" algn="l" defTabSz="4194807" rtl="0" eaLnBrk="1" latinLnBrk="0" hangingPunct="1">
      <a:defRPr sz="5500" kern="1200">
        <a:solidFill>
          <a:schemeClr val="tx1"/>
        </a:solidFill>
        <a:latin typeface="+mn-lt"/>
        <a:ea typeface="+mn-ea"/>
        <a:cs typeface="+mn-cs"/>
      </a:defRPr>
    </a:lvl1pPr>
    <a:lvl2pPr marL="2097403" algn="l" defTabSz="4194807" rtl="0" eaLnBrk="1" latinLnBrk="0" hangingPunct="1">
      <a:defRPr sz="5500" kern="1200">
        <a:solidFill>
          <a:schemeClr val="tx1"/>
        </a:solidFill>
        <a:latin typeface="+mn-lt"/>
        <a:ea typeface="+mn-ea"/>
        <a:cs typeface="+mn-cs"/>
      </a:defRPr>
    </a:lvl2pPr>
    <a:lvl3pPr marL="4194807" algn="l" defTabSz="4194807" rtl="0" eaLnBrk="1" latinLnBrk="0" hangingPunct="1">
      <a:defRPr sz="5500" kern="1200">
        <a:solidFill>
          <a:schemeClr val="tx1"/>
        </a:solidFill>
        <a:latin typeface="+mn-lt"/>
        <a:ea typeface="+mn-ea"/>
        <a:cs typeface="+mn-cs"/>
      </a:defRPr>
    </a:lvl3pPr>
    <a:lvl4pPr marL="6292210" algn="l" defTabSz="4194807" rtl="0" eaLnBrk="1" latinLnBrk="0" hangingPunct="1">
      <a:defRPr sz="5500" kern="1200">
        <a:solidFill>
          <a:schemeClr val="tx1"/>
        </a:solidFill>
        <a:latin typeface="+mn-lt"/>
        <a:ea typeface="+mn-ea"/>
        <a:cs typeface="+mn-cs"/>
      </a:defRPr>
    </a:lvl4pPr>
    <a:lvl5pPr marL="8389614" algn="l" defTabSz="4194807" rtl="0" eaLnBrk="1" latinLnBrk="0" hangingPunct="1">
      <a:defRPr sz="5500" kern="1200">
        <a:solidFill>
          <a:schemeClr val="tx1"/>
        </a:solidFill>
        <a:latin typeface="+mn-lt"/>
        <a:ea typeface="+mn-ea"/>
        <a:cs typeface="+mn-cs"/>
      </a:defRPr>
    </a:lvl5pPr>
    <a:lvl6pPr marL="10487017" algn="l" defTabSz="4194807" rtl="0" eaLnBrk="1" latinLnBrk="0" hangingPunct="1">
      <a:defRPr sz="5500" kern="1200">
        <a:solidFill>
          <a:schemeClr val="tx1"/>
        </a:solidFill>
        <a:latin typeface="+mn-lt"/>
        <a:ea typeface="+mn-ea"/>
        <a:cs typeface="+mn-cs"/>
      </a:defRPr>
    </a:lvl6pPr>
    <a:lvl7pPr marL="12584421" algn="l" defTabSz="4194807" rtl="0" eaLnBrk="1" latinLnBrk="0" hangingPunct="1">
      <a:defRPr sz="5500" kern="1200">
        <a:solidFill>
          <a:schemeClr val="tx1"/>
        </a:solidFill>
        <a:latin typeface="+mn-lt"/>
        <a:ea typeface="+mn-ea"/>
        <a:cs typeface="+mn-cs"/>
      </a:defRPr>
    </a:lvl7pPr>
    <a:lvl8pPr marL="14681824" algn="l" defTabSz="4194807" rtl="0" eaLnBrk="1" latinLnBrk="0" hangingPunct="1">
      <a:defRPr sz="5500" kern="1200">
        <a:solidFill>
          <a:schemeClr val="tx1"/>
        </a:solidFill>
        <a:latin typeface="+mn-lt"/>
        <a:ea typeface="+mn-ea"/>
        <a:cs typeface="+mn-cs"/>
      </a:defRPr>
    </a:lvl8pPr>
    <a:lvl9pPr marL="16779227" algn="l" defTabSz="4194807"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743200" y="514350"/>
            <a:ext cx="3657600" cy="257175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4BE2017-A50F-4AF1-8F9B-89CB9D8F70FE}" type="slidenum">
              <a:rPr lang="el-GR" smtClean="0"/>
              <a:pPr/>
              <a:t>1</a:t>
            </a:fld>
            <a:endParaRPr lang="el-GR"/>
          </a:p>
        </p:txBody>
      </p:sp>
    </p:spTree>
    <p:extLst>
      <p:ext uri="{BB962C8B-B14F-4D97-AF65-F5344CB8AC3E}">
        <p14:creationId xmlns:p14="http://schemas.microsoft.com/office/powerpoint/2010/main" val="415999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27983" y="17624211"/>
            <a:ext cx="43525441" cy="7717631"/>
          </a:xfrm>
        </p:spPr>
        <p:txBody>
          <a:bodyPr/>
          <a:lstStyle/>
          <a:p>
            <a:r>
              <a:rPr lang="en-US" smtClean="0"/>
              <a:t>Click to edit Master title style</a:t>
            </a:r>
            <a:endParaRPr lang="el-GR"/>
          </a:p>
        </p:txBody>
      </p:sp>
      <p:sp>
        <p:nvSpPr>
          <p:cNvPr id="4" name="Date Placeholder 3"/>
          <p:cNvSpPr>
            <a:spLocks noGrp="1"/>
          </p:cNvSpPr>
          <p:nvPr>
            <p:ph type="dt" sz="half" idx="10"/>
          </p:nvPr>
        </p:nvSpPr>
        <p:spPr/>
        <p:txBody>
          <a:bodyPr/>
          <a:lstStyle/>
          <a:p>
            <a:fld id="{FF35D784-F7D5-4F94-BD77-E3BF90952D1D}" type="datetime1">
              <a:rPr lang="el-GR" smtClean="0"/>
              <a:pPr/>
              <a:t>20/5/2019</a:t>
            </a:fld>
            <a:endParaRPr lang="el-GR"/>
          </a:p>
        </p:txBody>
      </p:sp>
      <p:sp>
        <p:nvSpPr>
          <p:cNvPr id="5" name="Footer Placeholder 4"/>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6" name="Slide Number Placeholder 5"/>
          <p:cNvSpPr>
            <a:spLocks noGrp="1"/>
          </p:cNvSpPr>
          <p:nvPr>
            <p:ph type="sldNum" sz="quarter" idx="12"/>
          </p:nvPr>
        </p:nvSpPr>
        <p:spPr/>
        <p:txBody>
          <a:bodyPr/>
          <a:lstStyle/>
          <a:p>
            <a:fld id="{C9214AEA-3904-4FFD-B677-CF18BFC4AD6E}" type="slidenum">
              <a:rPr lang="el-GR" smtClean="0"/>
              <a:pPr/>
              <a:t>‹#›</a:t>
            </a:fld>
            <a:endParaRPr lang="el-GR"/>
          </a:p>
        </p:txBody>
      </p:sp>
      <p:pic>
        <p:nvPicPr>
          <p:cNvPr id="7" name="Picture 6" descr="logo-trans.png"/>
          <p:cNvPicPr>
            <a:picLocks noChangeAspect="1"/>
          </p:cNvPicPr>
          <p:nvPr userDrawn="1"/>
        </p:nvPicPr>
        <p:blipFill>
          <a:blip r:embed="rId2" cstate="print"/>
          <a:stretch>
            <a:fillRect/>
          </a:stretch>
        </p:blipFill>
        <p:spPr>
          <a:xfrm>
            <a:off x="16511818" y="6878447"/>
            <a:ext cx="16158587" cy="99896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C1DFD07-D3EF-4AC2-A9DD-1A4F2406E1F8}" type="datetime1">
              <a:rPr lang="el-GR" smtClean="0"/>
              <a:pPr/>
              <a:t>20/5/2019</a:t>
            </a:fld>
            <a:endParaRPr lang="el-GR"/>
          </a:p>
        </p:txBody>
      </p:sp>
      <p:sp>
        <p:nvSpPr>
          <p:cNvPr id="5" name="Footer Placeholder 4"/>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6" name="Slide Number Placeholder 5"/>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2" y="1441852"/>
            <a:ext cx="11521440" cy="30720506"/>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560321" y="1441852"/>
            <a:ext cx="33710880" cy="307205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7DA5FEE-3A42-4A57-A2F9-3AE40C9A8095}" type="datetime1">
              <a:rPr lang="el-GR" smtClean="0"/>
              <a:pPr/>
              <a:t>20/5/2019</a:t>
            </a:fld>
            <a:endParaRPr lang="el-GR"/>
          </a:p>
        </p:txBody>
      </p:sp>
      <p:sp>
        <p:nvSpPr>
          <p:cNvPr id="5" name="Footer Placeholder 4"/>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6" name="Slide Number Placeholder 5"/>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45028C8-4001-48FD-A7FC-15D5807F6C1D}" type="datetime1">
              <a:rPr lang="el-GR" smtClean="0"/>
              <a:pPr/>
              <a:t>20/5/2019</a:t>
            </a:fld>
            <a:endParaRPr lang="el-GR"/>
          </a:p>
        </p:txBody>
      </p:sp>
      <p:sp>
        <p:nvSpPr>
          <p:cNvPr id="5" name="Footer Placeholder 4"/>
          <p:cNvSpPr>
            <a:spLocks noGrp="1"/>
          </p:cNvSpPr>
          <p:nvPr>
            <p:ph type="ftr" sz="quarter" idx="11"/>
          </p:nvPr>
        </p:nvSpPr>
        <p:spPr/>
        <p:txBody>
          <a:bodyPr/>
          <a:lstStyle/>
          <a:p>
            <a:r>
              <a:rPr lang="en-US" smtClean="0"/>
              <a:t>Title and Venue (e.g. WP1 – Management, Thessaloniki, May 2014)</a:t>
            </a:r>
            <a:endParaRPr lang="el-GR" dirty="0"/>
          </a:p>
        </p:txBody>
      </p:sp>
      <p:sp>
        <p:nvSpPr>
          <p:cNvPr id="6" name="Slide Number Placeholder 5"/>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3136229"/>
            <a:ext cx="43525441" cy="7150893"/>
          </a:xfrm>
        </p:spPr>
        <p:txBody>
          <a:bodyPr anchor="t"/>
          <a:lstStyle>
            <a:lvl1pPr algn="l">
              <a:defRPr sz="18400" b="1" cap="all"/>
            </a:lvl1pPr>
          </a:lstStyle>
          <a:p>
            <a:r>
              <a:rPr lang="en-US" smtClean="0"/>
              <a:t>Click to edit Master title style</a:t>
            </a:r>
            <a:endParaRPr lang="el-GR"/>
          </a:p>
        </p:txBody>
      </p:sp>
      <p:sp>
        <p:nvSpPr>
          <p:cNvPr id="3" name="Text Placeholder 2"/>
          <p:cNvSpPr>
            <a:spLocks noGrp="1"/>
          </p:cNvSpPr>
          <p:nvPr>
            <p:ph type="body" idx="1"/>
          </p:nvPr>
        </p:nvSpPr>
        <p:spPr>
          <a:xfrm>
            <a:off x="4044954" y="15260246"/>
            <a:ext cx="43525441" cy="7875982"/>
          </a:xfrm>
        </p:spPr>
        <p:txBody>
          <a:bodyPr anchor="b"/>
          <a:lstStyle>
            <a:lvl1pPr marL="0" indent="0">
              <a:buNone/>
              <a:defRPr sz="9100">
                <a:solidFill>
                  <a:schemeClr val="tx1">
                    <a:tint val="75000"/>
                  </a:schemeClr>
                </a:solidFill>
              </a:defRPr>
            </a:lvl1pPr>
            <a:lvl2pPr marL="2097403" indent="0">
              <a:buNone/>
              <a:defRPr sz="8200">
                <a:solidFill>
                  <a:schemeClr val="tx1">
                    <a:tint val="75000"/>
                  </a:schemeClr>
                </a:solidFill>
              </a:defRPr>
            </a:lvl2pPr>
            <a:lvl3pPr marL="4194807" indent="0">
              <a:buNone/>
              <a:defRPr sz="7300">
                <a:solidFill>
                  <a:schemeClr val="tx1">
                    <a:tint val="75000"/>
                  </a:schemeClr>
                </a:solidFill>
              </a:defRPr>
            </a:lvl3pPr>
            <a:lvl4pPr marL="6292210" indent="0">
              <a:buNone/>
              <a:defRPr sz="6400">
                <a:solidFill>
                  <a:schemeClr val="tx1">
                    <a:tint val="75000"/>
                  </a:schemeClr>
                </a:solidFill>
              </a:defRPr>
            </a:lvl4pPr>
            <a:lvl5pPr marL="8389614" indent="0">
              <a:buNone/>
              <a:defRPr sz="6400">
                <a:solidFill>
                  <a:schemeClr val="tx1">
                    <a:tint val="75000"/>
                  </a:schemeClr>
                </a:solidFill>
              </a:defRPr>
            </a:lvl5pPr>
            <a:lvl6pPr marL="10487017" indent="0">
              <a:buNone/>
              <a:defRPr sz="6400">
                <a:solidFill>
                  <a:schemeClr val="tx1">
                    <a:tint val="75000"/>
                  </a:schemeClr>
                </a:solidFill>
              </a:defRPr>
            </a:lvl6pPr>
            <a:lvl7pPr marL="12584421" indent="0">
              <a:buNone/>
              <a:defRPr sz="6400">
                <a:solidFill>
                  <a:schemeClr val="tx1">
                    <a:tint val="75000"/>
                  </a:schemeClr>
                </a:solidFill>
              </a:defRPr>
            </a:lvl7pPr>
            <a:lvl8pPr marL="14681824" indent="0">
              <a:buNone/>
              <a:defRPr sz="6400">
                <a:solidFill>
                  <a:schemeClr val="tx1">
                    <a:tint val="75000"/>
                  </a:schemeClr>
                </a:solidFill>
              </a:defRPr>
            </a:lvl8pPr>
            <a:lvl9pPr marL="16779227"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49FD2-A7CF-4761-AB4C-A93A5EB2BAA4}" type="datetime1">
              <a:rPr lang="el-GR" smtClean="0"/>
              <a:pPr/>
              <a:t>20/5/2019</a:t>
            </a:fld>
            <a:endParaRPr lang="el-GR"/>
          </a:p>
        </p:txBody>
      </p:sp>
      <p:sp>
        <p:nvSpPr>
          <p:cNvPr id="5" name="Footer Placeholder 4"/>
          <p:cNvSpPr>
            <a:spLocks noGrp="1"/>
          </p:cNvSpPr>
          <p:nvPr>
            <p:ph type="ftr" sz="quarter" idx="11"/>
          </p:nvPr>
        </p:nvSpPr>
        <p:spPr/>
        <p:txBody>
          <a:bodyPr/>
          <a:lstStyle/>
          <a:p>
            <a:r>
              <a:rPr lang="en-US" smtClean="0"/>
              <a:t>Title and Venue (e.g. WP1 – Management, Thessaloniki, May 2014)</a:t>
            </a:r>
            <a:endParaRPr lang="el-GR" dirty="0"/>
          </a:p>
        </p:txBody>
      </p:sp>
      <p:sp>
        <p:nvSpPr>
          <p:cNvPr id="6" name="Slide Number Placeholder 5"/>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560323" y="8401053"/>
            <a:ext cx="22616160" cy="23761306"/>
          </a:xfrm>
        </p:spPr>
        <p:txBody>
          <a:bodyPr/>
          <a:lstStyle>
            <a:lvl1pPr>
              <a:defRPr sz="129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26029921" y="8401053"/>
            <a:ext cx="22616160" cy="23761306"/>
          </a:xfrm>
        </p:spPr>
        <p:txBody>
          <a:bodyPr/>
          <a:lstStyle>
            <a:lvl1pPr>
              <a:defRPr sz="129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83D6503-40F2-45D1-97F9-0DBF753E1AFB}" type="datetime1">
              <a:rPr lang="el-GR" smtClean="0"/>
              <a:pPr/>
              <a:t>20/5/2019</a:t>
            </a:fld>
            <a:endParaRPr lang="el-GR"/>
          </a:p>
        </p:txBody>
      </p:sp>
      <p:sp>
        <p:nvSpPr>
          <p:cNvPr id="6" name="Footer Placeholder 5"/>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7" name="Slide Number Placeholder 6"/>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2560319" y="8059344"/>
            <a:ext cx="22625052" cy="3358750"/>
          </a:xfrm>
        </p:spPr>
        <p:txBody>
          <a:bodyPr anchor="b"/>
          <a:lstStyle>
            <a:lvl1pPr marL="0" indent="0">
              <a:buNone/>
              <a:defRPr sz="11000" b="1"/>
            </a:lvl1pPr>
            <a:lvl2pPr marL="2097403" indent="0">
              <a:buNone/>
              <a:defRPr sz="9100" b="1"/>
            </a:lvl2pPr>
            <a:lvl3pPr marL="4194807" indent="0">
              <a:buNone/>
              <a:defRPr sz="8200" b="1"/>
            </a:lvl3pPr>
            <a:lvl4pPr marL="6292210" indent="0">
              <a:buNone/>
              <a:defRPr sz="7300" b="1"/>
            </a:lvl4pPr>
            <a:lvl5pPr marL="8389614" indent="0">
              <a:buNone/>
              <a:defRPr sz="7300" b="1"/>
            </a:lvl5pPr>
            <a:lvl6pPr marL="10487017" indent="0">
              <a:buNone/>
              <a:defRPr sz="7300" b="1"/>
            </a:lvl6pPr>
            <a:lvl7pPr marL="12584421" indent="0">
              <a:buNone/>
              <a:defRPr sz="7300" b="1"/>
            </a:lvl7pPr>
            <a:lvl8pPr marL="14681824" indent="0">
              <a:buNone/>
              <a:defRPr sz="7300" b="1"/>
            </a:lvl8pPr>
            <a:lvl9pPr marL="16779227"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560319" y="11418094"/>
            <a:ext cx="22625052" cy="2074426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26012142" y="8059344"/>
            <a:ext cx="22633940" cy="3358750"/>
          </a:xfrm>
        </p:spPr>
        <p:txBody>
          <a:bodyPr anchor="b"/>
          <a:lstStyle>
            <a:lvl1pPr marL="0" indent="0">
              <a:buNone/>
              <a:defRPr sz="11000" b="1"/>
            </a:lvl1pPr>
            <a:lvl2pPr marL="2097403" indent="0">
              <a:buNone/>
              <a:defRPr sz="9100" b="1"/>
            </a:lvl2pPr>
            <a:lvl3pPr marL="4194807" indent="0">
              <a:buNone/>
              <a:defRPr sz="8200" b="1"/>
            </a:lvl3pPr>
            <a:lvl4pPr marL="6292210" indent="0">
              <a:buNone/>
              <a:defRPr sz="7300" b="1"/>
            </a:lvl4pPr>
            <a:lvl5pPr marL="8389614" indent="0">
              <a:buNone/>
              <a:defRPr sz="7300" b="1"/>
            </a:lvl5pPr>
            <a:lvl6pPr marL="10487017" indent="0">
              <a:buNone/>
              <a:defRPr sz="7300" b="1"/>
            </a:lvl6pPr>
            <a:lvl7pPr marL="12584421" indent="0">
              <a:buNone/>
              <a:defRPr sz="7300" b="1"/>
            </a:lvl7pPr>
            <a:lvl8pPr marL="14681824" indent="0">
              <a:buNone/>
              <a:defRPr sz="7300" b="1"/>
            </a:lvl8pPr>
            <a:lvl9pPr marL="16779227"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6012142" y="11418094"/>
            <a:ext cx="22633940" cy="2074426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283E3E3-4008-4C31-8672-EC3F3161808D}" type="datetime1">
              <a:rPr lang="el-GR" smtClean="0"/>
              <a:pPr/>
              <a:t>20/5/2019</a:t>
            </a:fld>
            <a:endParaRPr lang="el-GR"/>
          </a:p>
        </p:txBody>
      </p:sp>
      <p:sp>
        <p:nvSpPr>
          <p:cNvPr id="8" name="Footer Placeholder 7"/>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9" name="Slide Number Placeholder 8"/>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64DAF7F-3E6B-4BFC-83CD-CCAA9B7A1765}" type="datetime1">
              <a:rPr lang="el-GR" smtClean="0"/>
              <a:pPr/>
              <a:t>20/5/2019</a:t>
            </a:fld>
            <a:endParaRPr lang="el-GR"/>
          </a:p>
        </p:txBody>
      </p:sp>
      <p:sp>
        <p:nvSpPr>
          <p:cNvPr id="4" name="Footer Placeholder 3"/>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5" name="Slide Number Placeholder 4"/>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4E082-82F8-4261-B6FD-A98701462499}" type="datetime1">
              <a:rPr lang="el-GR" smtClean="0"/>
              <a:pPr/>
              <a:t>20/5/2019</a:t>
            </a:fld>
            <a:endParaRPr lang="el-GR"/>
          </a:p>
        </p:txBody>
      </p:sp>
      <p:sp>
        <p:nvSpPr>
          <p:cNvPr id="3" name="Footer Placeholder 2"/>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4" name="Slide Number Placeholder 3"/>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2" y="1433512"/>
            <a:ext cx="16846554" cy="6100763"/>
          </a:xfrm>
        </p:spPr>
        <p:txBody>
          <a:bodyPr anchor="b"/>
          <a:lstStyle>
            <a:lvl1pPr algn="l">
              <a:defRPr sz="9100" b="1"/>
            </a:lvl1pPr>
          </a:lstStyle>
          <a:p>
            <a:r>
              <a:rPr lang="en-US" smtClean="0"/>
              <a:t>Click to edit Master title style</a:t>
            </a:r>
            <a:endParaRPr lang="el-GR"/>
          </a:p>
        </p:txBody>
      </p:sp>
      <p:sp>
        <p:nvSpPr>
          <p:cNvPr id="3" name="Content Placeholder 2"/>
          <p:cNvSpPr>
            <a:spLocks noGrp="1"/>
          </p:cNvSpPr>
          <p:nvPr>
            <p:ph idx="1"/>
          </p:nvPr>
        </p:nvSpPr>
        <p:spPr>
          <a:xfrm>
            <a:off x="20020281" y="1433515"/>
            <a:ext cx="28625800" cy="30728843"/>
          </a:xfrm>
        </p:spPr>
        <p:txBody>
          <a:bodyPr/>
          <a:lstStyle>
            <a:lvl1pPr>
              <a:defRPr sz="147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2560322" y="7534278"/>
            <a:ext cx="16846554" cy="24628080"/>
          </a:xfrm>
        </p:spPr>
        <p:txBody>
          <a:bodyPr/>
          <a:lstStyle>
            <a:lvl1pPr marL="0" indent="0">
              <a:buNone/>
              <a:defRPr sz="6400"/>
            </a:lvl1pPr>
            <a:lvl2pPr marL="2097403" indent="0">
              <a:buNone/>
              <a:defRPr sz="5500"/>
            </a:lvl2pPr>
            <a:lvl3pPr marL="4194807" indent="0">
              <a:buNone/>
              <a:defRPr sz="4600"/>
            </a:lvl3pPr>
            <a:lvl4pPr marL="6292210" indent="0">
              <a:buNone/>
              <a:defRPr sz="4100"/>
            </a:lvl4pPr>
            <a:lvl5pPr marL="8389614" indent="0">
              <a:buNone/>
              <a:defRPr sz="4100"/>
            </a:lvl5pPr>
            <a:lvl6pPr marL="10487017" indent="0">
              <a:buNone/>
              <a:defRPr sz="4100"/>
            </a:lvl6pPr>
            <a:lvl7pPr marL="12584421" indent="0">
              <a:buNone/>
              <a:defRPr sz="4100"/>
            </a:lvl7pPr>
            <a:lvl8pPr marL="14681824" indent="0">
              <a:buNone/>
              <a:defRPr sz="4100"/>
            </a:lvl8pPr>
            <a:lvl9pPr marL="1677922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87C95-79E3-4D34-8439-C9048A0265F8}" type="datetime1">
              <a:rPr lang="el-GR" smtClean="0"/>
              <a:pPr/>
              <a:t>20/5/2019</a:t>
            </a:fld>
            <a:endParaRPr lang="el-GR"/>
          </a:p>
        </p:txBody>
      </p:sp>
      <p:sp>
        <p:nvSpPr>
          <p:cNvPr id="6" name="Footer Placeholder 5"/>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7" name="Slide Number Placeholder 6"/>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5" y="25203149"/>
            <a:ext cx="30723840" cy="2975375"/>
          </a:xfrm>
        </p:spPr>
        <p:txBody>
          <a:bodyPr anchor="b"/>
          <a:lstStyle>
            <a:lvl1pPr algn="l">
              <a:defRPr sz="9100" b="1"/>
            </a:lvl1pPr>
          </a:lstStyle>
          <a:p>
            <a:r>
              <a:rPr lang="en-US" smtClean="0"/>
              <a:t>Click to edit Master title style</a:t>
            </a:r>
            <a:endParaRPr lang="el-GR"/>
          </a:p>
        </p:txBody>
      </p:sp>
      <p:sp>
        <p:nvSpPr>
          <p:cNvPr id="3" name="Picture Placeholder 2"/>
          <p:cNvSpPr>
            <a:spLocks noGrp="1"/>
          </p:cNvSpPr>
          <p:nvPr>
            <p:ph type="pic" idx="1"/>
          </p:nvPr>
        </p:nvSpPr>
        <p:spPr>
          <a:xfrm>
            <a:off x="10036815" y="3217069"/>
            <a:ext cx="30723840" cy="21602700"/>
          </a:xfrm>
        </p:spPr>
        <p:txBody>
          <a:bodyPr/>
          <a:lstStyle>
            <a:lvl1pPr marL="0" indent="0">
              <a:buNone/>
              <a:defRPr sz="14700"/>
            </a:lvl1pPr>
            <a:lvl2pPr marL="2097403" indent="0">
              <a:buNone/>
              <a:defRPr sz="12900"/>
            </a:lvl2pPr>
            <a:lvl3pPr marL="4194807" indent="0">
              <a:buNone/>
              <a:defRPr sz="11000"/>
            </a:lvl3pPr>
            <a:lvl4pPr marL="6292210" indent="0">
              <a:buNone/>
              <a:defRPr sz="9100"/>
            </a:lvl4pPr>
            <a:lvl5pPr marL="8389614" indent="0">
              <a:buNone/>
              <a:defRPr sz="9100"/>
            </a:lvl5pPr>
            <a:lvl6pPr marL="10487017" indent="0">
              <a:buNone/>
              <a:defRPr sz="9100"/>
            </a:lvl6pPr>
            <a:lvl7pPr marL="12584421" indent="0">
              <a:buNone/>
              <a:defRPr sz="9100"/>
            </a:lvl7pPr>
            <a:lvl8pPr marL="14681824" indent="0">
              <a:buNone/>
              <a:defRPr sz="9100"/>
            </a:lvl8pPr>
            <a:lvl9pPr marL="16779227" indent="0">
              <a:buNone/>
              <a:defRPr sz="9100"/>
            </a:lvl9pPr>
          </a:lstStyle>
          <a:p>
            <a:endParaRPr lang="el-GR"/>
          </a:p>
        </p:txBody>
      </p:sp>
      <p:sp>
        <p:nvSpPr>
          <p:cNvPr id="4" name="Text Placeholder 3"/>
          <p:cNvSpPr>
            <a:spLocks noGrp="1"/>
          </p:cNvSpPr>
          <p:nvPr>
            <p:ph type="body" sz="half" idx="2"/>
          </p:nvPr>
        </p:nvSpPr>
        <p:spPr>
          <a:xfrm>
            <a:off x="10036815" y="28178526"/>
            <a:ext cx="30723840" cy="4225525"/>
          </a:xfrm>
        </p:spPr>
        <p:txBody>
          <a:bodyPr/>
          <a:lstStyle>
            <a:lvl1pPr marL="0" indent="0">
              <a:buNone/>
              <a:defRPr sz="6400"/>
            </a:lvl1pPr>
            <a:lvl2pPr marL="2097403" indent="0">
              <a:buNone/>
              <a:defRPr sz="5500"/>
            </a:lvl2pPr>
            <a:lvl3pPr marL="4194807" indent="0">
              <a:buNone/>
              <a:defRPr sz="4600"/>
            </a:lvl3pPr>
            <a:lvl4pPr marL="6292210" indent="0">
              <a:buNone/>
              <a:defRPr sz="4100"/>
            </a:lvl4pPr>
            <a:lvl5pPr marL="8389614" indent="0">
              <a:buNone/>
              <a:defRPr sz="4100"/>
            </a:lvl5pPr>
            <a:lvl6pPr marL="10487017" indent="0">
              <a:buNone/>
              <a:defRPr sz="4100"/>
            </a:lvl6pPr>
            <a:lvl7pPr marL="12584421" indent="0">
              <a:buNone/>
              <a:defRPr sz="4100"/>
            </a:lvl7pPr>
            <a:lvl8pPr marL="14681824" indent="0">
              <a:buNone/>
              <a:defRPr sz="4100"/>
            </a:lvl8pPr>
            <a:lvl9pPr marL="16779227"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6FEC-F743-43CA-B268-7267FE397F0B}" type="datetime1">
              <a:rPr lang="el-GR" smtClean="0"/>
              <a:pPr/>
              <a:t>20/5/2019</a:t>
            </a:fld>
            <a:endParaRPr lang="el-GR"/>
          </a:p>
        </p:txBody>
      </p:sp>
      <p:sp>
        <p:nvSpPr>
          <p:cNvPr id="6" name="Footer Placeholder 5"/>
          <p:cNvSpPr>
            <a:spLocks noGrp="1"/>
          </p:cNvSpPr>
          <p:nvPr>
            <p:ph type="ftr" sz="quarter" idx="11"/>
          </p:nvPr>
        </p:nvSpPr>
        <p:spPr/>
        <p:txBody>
          <a:bodyPr/>
          <a:lstStyle/>
          <a:p>
            <a:r>
              <a:rPr lang="en-US" dirty="0" smtClean="0"/>
              <a:t>Title and Venue (e.g. WP1 – Management, Thessaloniki, May 2014)</a:t>
            </a:r>
            <a:endParaRPr lang="el-GR" dirty="0"/>
          </a:p>
        </p:txBody>
      </p:sp>
      <p:sp>
        <p:nvSpPr>
          <p:cNvPr id="7" name="Slide Number Placeholder 6"/>
          <p:cNvSpPr>
            <a:spLocks noGrp="1"/>
          </p:cNvSpPr>
          <p:nvPr>
            <p:ph type="sldNum" sz="quarter" idx="12"/>
          </p:nvPr>
        </p:nvSpPr>
        <p:spPr/>
        <p:txBody>
          <a:bodyPr/>
          <a:lstStyle/>
          <a:p>
            <a:fld id="{C9214AEA-3904-4FFD-B677-CF18BFC4AD6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19" y="1441850"/>
            <a:ext cx="46085762" cy="6000751"/>
          </a:xfrm>
          <a:prstGeom prst="rect">
            <a:avLst/>
          </a:prstGeom>
        </p:spPr>
        <p:txBody>
          <a:bodyPr vert="horz" lIns="419481" tIns="209741" rIns="419481" bIns="209741"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2560319" y="8401053"/>
            <a:ext cx="46085762" cy="23761306"/>
          </a:xfrm>
          <a:prstGeom prst="rect">
            <a:avLst/>
          </a:prstGeom>
        </p:spPr>
        <p:txBody>
          <a:bodyPr vert="horz" lIns="419481" tIns="209741" rIns="419481" bIns="2097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2560321" y="33370840"/>
            <a:ext cx="4896863" cy="1916906"/>
          </a:xfrm>
          <a:prstGeom prst="rect">
            <a:avLst/>
          </a:prstGeom>
        </p:spPr>
        <p:txBody>
          <a:bodyPr vert="horz" lIns="419481" tIns="209741" rIns="419481" bIns="209741" rtlCol="0" anchor="ctr"/>
          <a:lstStyle>
            <a:lvl1pPr algn="l">
              <a:defRPr sz="5500">
                <a:solidFill>
                  <a:schemeClr val="tx1">
                    <a:tint val="75000"/>
                  </a:schemeClr>
                </a:solidFill>
              </a:defRPr>
            </a:lvl1pPr>
          </a:lstStyle>
          <a:p>
            <a:fld id="{1405D49F-5738-416A-8C59-258C4BF5F2D2}" type="datetime1">
              <a:rPr lang="el-GR" smtClean="0"/>
              <a:pPr/>
              <a:t>20/5/2019</a:t>
            </a:fld>
            <a:endParaRPr lang="el-GR"/>
          </a:p>
        </p:txBody>
      </p:sp>
      <p:sp>
        <p:nvSpPr>
          <p:cNvPr id="5" name="Footer Placeholder 4"/>
          <p:cNvSpPr>
            <a:spLocks noGrp="1"/>
          </p:cNvSpPr>
          <p:nvPr>
            <p:ph type="ftr" sz="quarter" idx="3"/>
          </p:nvPr>
        </p:nvSpPr>
        <p:spPr>
          <a:xfrm>
            <a:off x="9070164" y="33370840"/>
            <a:ext cx="35485543" cy="1916906"/>
          </a:xfrm>
          <a:prstGeom prst="rect">
            <a:avLst/>
          </a:prstGeom>
        </p:spPr>
        <p:txBody>
          <a:bodyPr vert="horz" lIns="419481" tIns="209741" rIns="419481" bIns="209741" rtlCol="0" anchor="ctr"/>
          <a:lstStyle>
            <a:lvl1pPr algn="ctr">
              <a:defRPr sz="5500">
                <a:solidFill>
                  <a:schemeClr val="tx1">
                    <a:tint val="75000"/>
                  </a:schemeClr>
                </a:solidFill>
              </a:defRPr>
            </a:lvl1pPr>
          </a:lstStyle>
          <a:p>
            <a:r>
              <a:rPr lang="en-US" smtClean="0"/>
              <a:t>Title and Venue (e.g. WP1 – Management, Thessaloniki, May 2014)</a:t>
            </a:r>
            <a:endParaRPr lang="el-GR" dirty="0"/>
          </a:p>
        </p:txBody>
      </p:sp>
      <p:sp>
        <p:nvSpPr>
          <p:cNvPr id="6" name="Slide Number Placeholder 5"/>
          <p:cNvSpPr>
            <a:spLocks noGrp="1"/>
          </p:cNvSpPr>
          <p:nvPr>
            <p:ph type="sldNum" sz="quarter" idx="4"/>
          </p:nvPr>
        </p:nvSpPr>
        <p:spPr>
          <a:xfrm>
            <a:off x="45588608" y="33370840"/>
            <a:ext cx="3057471" cy="1916906"/>
          </a:xfrm>
          <a:prstGeom prst="rect">
            <a:avLst/>
          </a:prstGeom>
        </p:spPr>
        <p:txBody>
          <a:bodyPr vert="horz" lIns="419481" tIns="209741" rIns="419481" bIns="209741" rtlCol="0" anchor="ctr"/>
          <a:lstStyle>
            <a:lvl1pPr algn="r">
              <a:defRPr sz="5500">
                <a:solidFill>
                  <a:schemeClr val="tx1">
                    <a:tint val="75000"/>
                  </a:schemeClr>
                </a:solidFill>
              </a:defRPr>
            </a:lvl1pPr>
          </a:lstStyle>
          <a:p>
            <a:fld id="{C9214AEA-3904-4FFD-B677-CF18BFC4AD6E}" type="slidenum">
              <a:rPr lang="el-GR" smtClean="0"/>
              <a:pPr/>
              <a:t>‹#›</a:t>
            </a:fld>
            <a:endParaRPr lang="el-GR" dirty="0"/>
          </a:p>
        </p:txBody>
      </p:sp>
      <p:pic>
        <p:nvPicPr>
          <p:cNvPr id="9" name="Picture 8" descr="logo-trans.png"/>
          <p:cNvPicPr>
            <a:picLocks noChangeAspect="1"/>
          </p:cNvPicPr>
          <p:nvPr userDrawn="1"/>
        </p:nvPicPr>
        <p:blipFill>
          <a:blip r:embed="rId13" cstate="print"/>
          <a:stretch>
            <a:fillRect/>
          </a:stretch>
        </p:blipFill>
        <p:spPr>
          <a:xfrm>
            <a:off x="46534819" y="137660"/>
            <a:ext cx="4509882" cy="2788128"/>
          </a:xfrm>
          <a:prstGeom prst="rect">
            <a:avLst/>
          </a:prstGeom>
        </p:spPr>
      </p:pic>
      <p:pic>
        <p:nvPicPr>
          <p:cNvPr id="10" name="Picture 9" descr="https://www.ensa.es/wp-content/uploads/2014/06/h2020.png"/>
          <p:cNvPicPr/>
          <p:nvPr userDrawn="1"/>
        </p:nvPicPr>
        <p:blipFill>
          <a:blip r:embed="rId14" cstate="print"/>
          <a:srcRect r="7383"/>
          <a:stretch>
            <a:fillRect/>
          </a:stretch>
        </p:blipFill>
        <p:spPr bwMode="auto">
          <a:xfrm>
            <a:off x="106682" y="100015"/>
            <a:ext cx="7053939" cy="2099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194807" rtl="0" eaLnBrk="1" latinLnBrk="0" hangingPunct="1">
        <a:spcBef>
          <a:spcPct val="0"/>
        </a:spcBef>
        <a:buNone/>
        <a:defRPr sz="20200" kern="1200">
          <a:solidFill>
            <a:schemeClr val="tx1"/>
          </a:solidFill>
          <a:latin typeface="+mj-lt"/>
          <a:ea typeface="+mj-ea"/>
          <a:cs typeface="+mj-cs"/>
        </a:defRPr>
      </a:lvl1pPr>
    </p:titleStyle>
    <p:bodyStyle>
      <a:lvl1pPr marL="1573052" indent="-1573052" algn="l" defTabSz="4194807"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408281" indent="-1310878" algn="l" defTabSz="4194807"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43508" indent="-1048702" algn="l" defTabSz="4194807"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40912"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438316"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535719"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633122"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730526"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827929" indent="-1048702" algn="l" defTabSz="4194807"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l-GR"/>
      </a:defPPr>
      <a:lvl1pPr marL="0" algn="l" defTabSz="4194807" rtl="0" eaLnBrk="1" latinLnBrk="0" hangingPunct="1">
        <a:defRPr sz="8200" kern="1200">
          <a:solidFill>
            <a:schemeClr val="tx1"/>
          </a:solidFill>
          <a:latin typeface="+mn-lt"/>
          <a:ea typeface="+mn-ea"/>
          <a:cs typeface="+mn-cs"/>
        </a:defRPr>
      </a:lvl1pPr>
      <a:lvl2pPr marL="2097403" algn="l" defTabSz="4194807" rtl="0" eaLnBrk="1" latinLnBrk="0" hangingPunct="1">
        <a:defRPr sz="8200" kern="1200">
          <a:solidFill>
            <a:schemeClr val="tx1"/>
          </a:solidFill>
          <a:latin typeface="+mn-lt"/>
          <a:ea typeface="+mn-ea"/>
          <a:cs typeface="+mn-cs"/>
        </a:defRPr>
      </a:lvl2pPr>
      <a:lvl3pPr marL="4194807" algn="l" defTabSz="4194807" rtl="0" eaLnBrk="1" latinLnBrk="0" hangingPunct="1">
        <a:defRPr sz="8200" kern="1200">
          <a:solidFill>
            <a:schemeClr val="tx1"/>
          </a:solidFill>
          <a:latin typeface="+mn-lt"/>
          <a:ea typeface="+mn-ea"/>
          <a:cs typeface="+mn-cs"/>
        </a:defRPr>
      </a:lvl3pPr>
      <a:lvl4pPr marL="6292210" algn="l" defTabSz="4194807" rtl="0" eaLnBrk="1" latinLnBrk="0" hangingPunct="1">
        <a:defRPr sz="8200" kern="1200">
          <a:solidFill>
            <a:schemeClr val="tx1"/>
          </a:solidFill>
          <a:latin typeface="+mn-lt"/>
          <a:ea typeface="+mn-ea"/>
          <a:cs typeface="+mn-cs"/>
        </a:defRPr>
      </a:lvl4pPr>
      <a:lvl5pPr marL="8389614" algn="l" defTabSz="4194807" rtl="0" eaLnBrk="1" latinLnBrk="0" hangingPunct="1">
        <a:defRPr sz="8200" kern="1200">
          <a:solidFill>
            <a:schemeClr val="tx1"/>
          </a:solidFill>
          <a:latin typeface="+mn-lt"/>
          <a:ea typeface="+mn-ea"/>
          <a:cs typeface="+mn-cs"/>
        </a:defRPr>
      </a:lvl5pPr>
      <a:lvl6pPr marL="10487017" algn="l" defTabSz="4194807" rtl="0" eaLnBrk="1" latinLnBrk="0" hangingPunct="1">
        <a:defRPr sz="8200" kern="1200">
          <a:solidFill>
            <a:schemeClr val="tx1"/>
          </a:solidFill>
          <a:latin typeface="+mn-lt"/>
          <a:ea typeface="+mn-ea"/>
          <a:cs typeface="+mn-cs"/>
        </a:defRPr>
      </a:lvl6pPr>
      <a:lvl7pPr marL="12584421" algn="l" defTabSz="4194807" rtl="0" eaLnBrk="1" latinLnBrk="0" hangingPunct="1">
        <a:defRPr sz="8200" kern="1200">
          <a:solidFill>
            <a:schemeClr val="tx1"/>
          </a:solidFill>
          <a:latin typeface="+mn-lt"/>
          <a:ea typeface="+mn-ea"/>
          <a:cs typeface="+mn-cs"/>
        </a:defRPr>
      </a:lvl7pPr>
      <a:lvl8pPr marL="14681824" algn="l" defTabSz="4194807" rtl="0" eaLnBrk="1" latinLnBrk="0" hangingPunct="1">
        <a:defRPr sz="8200" kern="1200">
          <a:solidFill>
            <a:schemeClr val="tx1"/>
          </a:solidFill>
          <a:latin typeface="+mn-lt"/>
          <a:ea typeface="+mn-ea"/>
          <a:cs typeface="+mn-cs"/>
        </a:defRPr>
      </a:lvl8pPr>
      <a:lvl9pPr marL="16779227" algn="l" defTabSz="4194807"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mem.eu/"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000">
              <a:srgbClr val="FFF200"/>
            </a:gs>
            <a:gs pos="88000">
              <a:srgbClr val="FF7A00"/>
            </a:gs>
            <a:gs pos="10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8838522" y="686575"/>
            <a:ext cx="35745620" cy="5578371"/>
          </a:xfrm>
          <a:prstGeom prst="roundRect">
            <a:avLst/>
          </a:prstGeom>
          <a:gradFill>
            <a:gsLst>
              <a:gs pos="0">
                <a:srgbClr val="FF3399"/>
              </a:gs>
              <a:gs pos="2000">
                <a:srgbClr val="FF6633"/>
              </a:gs>
              <a:gs pos="13000">
                <a:srgbClr val="FFFF00"/>
              </a:gs>
              <a:gs pos="94000">
                <a:srgbClr val="01A78F"/>
              </a:gs>
              <a:gs pos="100000">
                <a:srgbClr val="3366FF"/>
              </a:gs>
            </a:gsLst>
            <a:lin ang="5400000" scaled="0"/>
          </a:gra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842" tIns="45921" rIns="91842" bIns="45921" rtlCol="0" anchor="ctr"/>
          <a:lstStyle/>
          <a:p>
            <a:pPr lvl="0">
              <a:lnSpc>
                <a:spcPct val="115000"/>
              </a:lnSpc>
              <a:spcAft>
                <a:spcPts val="1000"/>
              </a:spcAft>
            </a:pPr>
            <a:r>
              <a:rPr lang="en-US" sz="6600" b="1" dirty="0" smtClean="0">
                <a:solidFill>
                  <a:srgbClr val="0000FF"/>
                </a:solidFill>
                <a:ea typeface="Calibri"/>
                <a:cs typeface="Times New Roman"/>
              </a:rPr>
              <a:t>Parkinsonian patients’ </a:t>
            </a:r>
            <a:r>
              <a:rPr lang="en-US" sz="6600" b="1" dirty="0">
                <a:solidFill>
                  <a:srgbClr val="0000FF"/>
                </a:solidFill>
                <a:ea typeface="Calibri"/>
                <a:cs typeface="Times New Roman"/>
              </a:rPr>
              <a:t>experiences operating the computer with their eyes: the </a:t>
            </a:r>
            <a:r>
              <a:rPr lang="en-US" sz="6600" b="1" dirty="0" smtClean="0">
                <a:solidFill>
                  <a:srgbClr val="0000FF"/>
                </a:solidFill>
                <a:ea typeface="Calibri"/>
                <a:cs typeface="Times New Roman"/>
              </a:rPr>
              <a:t>MAMEM Project</a:t>
            </a:r>
          </a:p>
          <a:p>
            <a:pPr lvl="0" algn="ctr">
              <a:lnSpc>
                <a:spcPct val="115000"/>
              </a:lnSpc>
              <a:spcAft>
                <a:spcPts val="1000"/>
              </a:spcAft>
            </a:pPr>
            <a:r>
              <a:rPr lang="en-US" sz="4800" b="1" dirty="0" err="1">
                <a:solidFill>
                  <a:srgbClr val="CC0000"/>
                </a:solidFill>
                <a:latin typeface="Calibri" panose="020F0502020204030204" pitchFamily="34" charset="0"/>
              </a:rPr>
              <a:t>Sevasti</a:t>
            </a:r>
            <a:r>
              <a:rPr lang="en-US" sz="4800" b="1" dirty="0">
                <a:solidFill>
                  <a:srgbClr val="CC0000"/>
                </a:solidFill>
                <a:latin typeface="Calibri" panose="020F0502020204030204" pitchFamily="34" charset="0"/>
              </a:rPr>
              <a:t> </a:t>
            </a:r>
            <a:r>
              <a:rPr lang="en-US" sz="4800" b="1" dirty="0" smtClean="0">
                <a:solidFill>
                  <a:srgbClr val="CC0000"/>
                </a:solidFill>
                <a:latin typeface="Calibri" panose="020F0502020204030204" pitchFamily="34" charset="0"/>
              </a:rPr>
              <a:t>Bostantjopoulou-Kambouroglou</a:t>
            </a:r>
            <a:r>
              <a:rPr lang="en-US" sz="4800" b="1" baseline="30000" dirty="0" smtClean="0">
                <a:solidFill>
                  <a:srgbClr val="CC0000"/>
                </a:solidFill>
                <a:latin typeface="Calibri" panose="020F0502020204030204" pitchFamily="34" charset="0"/>
              </a:rPr>
              <a:t>1</a:t>
            </a:r>
            <a:r>
              <a:rPr lang="en-US" sz="4800" b="1" dirty="0" smtClean="0">
                <a:solidFill>
                  <a:srgbClr val="CC0000"/>
                </a:solidFill>
                <a:latin typeface="Calibri" panose="020F0502020204030204" pitchFamily="34" charset="0"/>
              </a:rPr>
              <a:t>,  Zoe </a:t>
            </a:r>
            <a:r>
              <a:rPr lang="en-US" sz="4800" b="1" dirty="0">
                <a:solidFill>
                  <a:srgbClr val="CC0000"/>
                </a:solidFill>
                <a:latin typeface="Calibri" panose="020F0502020204030204" pitchFamily="34" charset="0"/>
              </a:rPr>
              <a:t>Katsarou</a:t>
            </a:r>
            <a:r>
              <a:rPr lang="en-US" sz="4800" b="1" baseline="30000" dirty="0">
                <a:solidFill>
                  <a:srgbClr val="CC0000"/>
                </a:solidFill>
                <a:latin typeface="Calibri" panose="020F0502020204030204" pitchFamily="34" charset="0"/>
              </a:rPr>
              <a:t>1</a:t>
            </a:r>
            <a:r>
              <a:rPr lang="en-US" sz="4800" b="1" dirty="0">
                <a:solidFill>
                  <a:srgbClr val="CC0000"/>
                </a:solidFill>
                <a:latin typeface="Calibri" panose="020F0502020204030204" pitchFamily="34" charset="0"/>
              </a:rPr>
              <a:t>, </a:t>
            </a:r>
            <a:r>
              <a:rPr lang="en-US" sz="4800" b="1" dirty="0" smtClean="0">
                <a:solidFill>
                  <a:srgbClr val="CC0000"/>
                </a:solidFill>
                <a:latin typeface="Calibri" panose="020F0502020204030204" pitchFamily="34" charset="0"/>
              </a:rPr>
              <a:t> </a:t>
            </a:r>
            <a:r>
              <a:rPr lang="en-US" sz="4800" b="1" dirty="0">
                <a:solidFill>
                  <a:srgbClr val="CC0000"/>
                </a:solidFill>
                <a:latin typeface="Calibri" panose="020F0502020204030204" pitchFamily="34" charset="0"/>
              </a:rPr>
              <a:t>Meir </a:t>
            </a:r>
            <a:r>
              <a:rPr lang="en-US" sz="4800" b="1" dirty="0" smtClean="0">
                <a:solidFill>
                  <a:srgbClr val="CC0000"/>
                </a:solidFill>
                <a:latin typeface="Calibri" panose="020F0502020204030204" pitchFamily="34" charset="0"/>
              </a:rPr>
              <a:t>Plotnik</a:t>
            </a:r>
            <a:r>
              <a:rPr lang="en-US" sz="4800" b="1" baseline="30000" dirty="0" smtClean="0">
                <a:solidFill>
                  <a:srgbClr val="CC0000"/>
                </a:solidFill>
                <a:latin typeface="Calibri" panose="020F0502020204030204" pitchFamily="34" charset="0"/>
              </a:rPr>
              <a:t>2</a:t>
            </a:r>
            <a:r>
              <a:rPr lang="en-US" sz="4800" b="1" dirty="0" smtClean="0">
                <a:solidFill>
                  <a:srgbClr val="CC0000"/>
                </a:solidFill>
                <a:latin typeface="Calibri" panose="020F0502020204030204" pitchFamily="34" charset="0"/>
              </a:rPr>
              <a:t> ,Gabi Zeilig</a:t>
            </a:r>
            <a:r>
              <a:rPr lang="en-US" sz="4800" b="1" baseline="30000" dirty="0" smtClean="0">
                <a:solidFill>
                  <a:srgbClr val="CC0000"/>
                </a:solidFill>
                <a:latin typeface="Calibri" panose="020F0502020204030204" pitchFamily="34" charset="0"/>
              </a:rPr>
              <a:t>3</a:t>
            </a:r>
            <a:r>
              <a:rPr lang="en-US" sz="4800" b="1" dirty="0" smtClean="0">
                <a:solidFill>
                  <a:srgbClr val="CC0000"/>
                </a:solidFill>
                <a:latin typeface="Calibri" panose="020F0502020204030204" pitchFamily="34" charset="0"/>
              </a:rPr>
              <a:t>, </a:t>
            </a:r>
            <a:r>
              <a:rPr lang="en-US" sz="4800" b="1" dirty="0" err="1" smtClean="0">
                <a:solidFill>
                  <a:srgbClr val="CC0000"/>
                </a:solidFill>
                <a:latin typeface="Calibri" panose="020F0502020204030204" pitchFamily="34" charset="0"/>
              </a:rPr>
              <a:t>Ioannis</a:t>
            </a:r>
            <a:r>
              <a:rPr lang="en-US" sz="4800" b="1" dirty="0" smtClean="0">
                <a:solidFill>
                  <a:srgbClr val="CC0000"/>
                </a:solidFill>
                <a:latin typeface="Calibri" panose="020F0502020204030204" pitchFamily="34" charset="0"/>
              </a:rPr>
              <a:t> Daglis</a:t>
            </a:r>
            <a:r>
              <a:rPr lang="en-US" sz="4800" b="1" baseline="30000" dirty="0" smtClean="0">
                <a:solidFill>
                  <a:srgbClr val="CC0000"/>
                </a:solidFill>
                <a:latin typeface="Calibri" panose="020F0502020204030204" pitchFamily="34" charset="0"/>
              </a:rPr>
              <a:t>1</a:t>
            </a:r>
            <a:r>
              <a:rPr lang="en-US" sz="4800" b="1" dirty="0" smtClean="0">
                <a:solidFill>
                  <a:srgbClr val="CC0000"/>
                </a:solidFill>
                <a:latin typeface="Calibri" panose="020F0502020204030204" pitchFamily="34" charset="0"/>
              </a:rPr>
              <a:t> ,George </a:t>
            </a:r>
            <a:r>
              <a:rPr lang="en-US" sz="4800" b="1" dirty="0" err="1" smtClean="0">
                <a:solidFill>
                  <a:srgbClr val="CC0000"/>
                </a:solidFill>
                <a:latin typeface="Calibri" panose="020F0502020204030204" pitchFamily="34" charset="0"/>
              </a:rPr>
              <a:t>Liaros</a:t>
            </a:r>
            <a:r>
              <a:rPr lang="en-US" sz="4800" b="1" dirty="0" smtClean="0">
                <a:solidFill>
                  <a:srgbClr val="CC0000"/>
                </a:solidFill>
                <a:latin typeface="Calibri" panose="020F0502020204030204" pitchFamily="34" charset="0"/>
              </a:rPr>
              <a:t> </a:t>
            </a:r>
            <a:r>
              <a:rPr lang="en-US" sz="4800" b="1" baseline="30000" dirty="0" smtClean="0">
                <a:solidFill>
                  <a:srgbClr val="CC0000"/>
                </a:solidFill>
                <a:latin typeface="Calibri" panose="020F0502020204030204" pitchFamily="34" charset="0"/>
              </a:rPr>
              <a:t>4</a:t>
            </a:r>
            <a:r>
              <a:rPr lang="en-US" sz="4800" b="1" dirty="0" smtClean="0">
                <a:solidFill>
                  <a:srgbClr val="CC0000"/>
                </a:solidFill>
                <a:latin typeface="Calibri" panose="020F0502020204030204" pitchFamily="34" charset="0"/>
              </a:rPr>
              <a:t>, </a:t>
            </a:r>
            <a:r>
              <a:rPr lang="en-US" sz="4800" b="1" dirty="0" err="1" smtClean="0">
                <a:solidFill>
                  <a:srgbClr val="CC0000"/>
                </a:solidFill>
                <a:latin typeface="Calibri" panose="020F0502020204030204" pitchFamily="34" charset="0"/>
              </a:rPr>
              <a:t>Fotios</a:t>
            </a:r>
            <a:r>
              <a:rPr lang="en-US" sz="4800" b="1" dirty="0" smtClean="0">
                <a:solidFill>
                  <a:srgbClr val="CC0000"/>
                </a:solidFill>
                <a:latin typeface="Calibri" panose="020F0502020204030204" pitchFamily="34" charset="0"/>
              </a:rPr>
              <a:t> Kalaganis</a:t>
            </a:r>
            <a:r>
              <a:rPr lang="en-US" sz="4800" b="1" baseline="30000" dirty="0" smtClean="0">
                <a:solidFill>
                  <a:srgbClr val="CC0000"/>
                </a:solidFill>
                <a:latin typeface="Calibri" panose="020F0502020204030204" pitchFamily="34" charset="0"/>
              </a:rPr>
              <a:t>4</a:t>
            </a:r>
            <a:r>
              <a:rPr lang="en-US" sz="4800" b="1" dirty="0" smtClean="0">
                <a:solidFill>
                  <a:srgbClr val="CC0000"/>
                </a:solidFill>
                <a:latin typeface="Calibri" panose="020F0502020204030204" pitchFamily="34" charset="0"/>
              </a:rPr>
              <a:t> , Konstantinos Georgiadis</a:t>
            </a:r>
            <a:r>
              <a:rPr lang="en-US" sz="4800" b="1" baseline="30000" dirty="0" smtClean="0">
                <a:solidFill>
                  <a:srgbClr val="CC0000"/>
                </a:solidFill>
                <a:latin typeface="Calibri" panose="020F0502020204030204" pitchFamily="34" charset="0"/>
              </a:rPr>
              <a:t>4</a:t>
            </a:r>
            <a:r>
              <a:rPr lang="en-US" sz="4800" b="1" dirty="0" smtClean="0">
                <a:solidFill>
                  <a:srgbClr val="CC0000"/>
                </a:solidFill>
                <a:latin typeface="Calibri" panose="020F0502020204030204" pitchFamily="34" charset="0"/>
              </a:rPr>
              <a:t> ,</a:t>
            </a:r>
            <a:r>
              <a:rPr lang="en-US" sz="4800" b="1" dirty="0" err="1" smtClean="0">
                <a:solidFill>
                  <a:srgbClr val="CC0000"/>
                </a:solidFill>
                <a:latin typeface="Calibri" panose="020F0502020204030204" pitchFamily="34" charset="0"/>
              </a:rPr>
              <a:t>Yiannis</a:t>
            </a:r>
            <a:r>
              <a:rPr lang="en-US" sz="4800" b="1" dirty="0" smtClean="0">
                <a:solidFill>
                  <a:srgbClr val="CC0000"/>
                </a:solidFill>
                <a:latin typeface="Calibri" panose="020F0502020204030204" pitchFamily="34" charset="0"/>
              </a:rPr>
              <a:t> Kompatsiaris</a:t>
            </a:r>
            <a:r>
              <a:rPr lang="en-US" sz="4800" b="1" baseline="30000" dirty="0" smtClean="0">
                <a:solidFill>
                  <a:srgbClr val="CC0000"/>
                </a:solidFill>
                <a:latin typeface="Calibri" panose="020F0502020204030204" pitchFamily="34" charset="0"/>
              </a:rPr>
              <a:t>4</a:t>
            </a:r>
            <a:r>
              <a:rPr lang="en-US" sz="4800" b="1" dirty="0" smtClean="0">
                <a:solidFill>
                  <a:srgbClr val="CC0000"/>
                </a:solidFill>
                <a:latin typeface="Calibri" panose="020F0502020204030204" pitchFamily="34" charset="0"/>
              </a:rPr>
              <a:t>  ,Spiros Nikolopoulos</a:t>
            </a:r>
            <a:r>
              <a:rPr lang="en-US" sz="4800" b="1" baseline="30000" dirty="0" smtClean="0">
                <a:solidFill>
                  <a:srgbClr val="CC0000"/>
                </a:solidFill>
                <a:latin typeface="Calibri" panose="020F0502020204030204" pitchFamily="34" charset="0"/>
              </a:rPr>
              <a:t>4</a:t>
            </a:r>
            <a:r>
              <a:rPr lang="en-US" sz="4800" b="1" dirty="0" smtClean="0">
                <a:solidFill>
                  <a:srgbClr val="CC0000"/>
                </a:solidFill>
                <a:latin typeface="Calibri" panose="020F0502020204030204" pitchFamily="34" charset="0"/>
              </a:rPr>
              <a:t>.</a:t>
            </a:r>
          </a:p>
          <a:p>
            <a:pPr lvl="0" algn="ctr">
              <a:lnSpc>
                <a:spcPct val="115000"/>
              </a:lnSpc>
              <a:spcAft>
                <a:spcPts val="1000"/>
              </a:spcAft>
            </a:pPr>
            <a:r>
              <a:rPr lang="en-US" sz="4800" b="1" baseline="30000" dirty="0">
                <a:solidFill>
                  <a:schemeClr val="bg1"/>
                </a:solidFill>
                <a:latin typeface="Calibri" panose="020F0502020204030204" pitchFamily="34" charset="0"/>
              </a:rPr>
              <a:t>1</a:t>
            </a:r>
            <a:r>
              <a:rPr lang="en-US" sz="4800" b="1" dirty="0">
                <a:solidFill>
                  <a:schemeClr val="bg1"/>
                </a:solidFill>
                <a:latin typeface="Calibri" panose="020F0502020204030204" pitchFamily="34" charset="0"/>
              </a:rPr>
              <a:t>Aristotle University of Thessaloniki, </a:t>
            </a:r>
            <a:r>
              <a:rPr lang="en-US" sz="4800" b="1" baseline="30000" dirty="0">
                <a:solidFill>
                  <a:schemeClr val="bg1"/>
                </a:solidFill>
                <a:latin typeface="Calibri" panose="020F0502020204030204" pitchFamily="34" charset="0"/>
              </a:rPr>
              <a:t>2</a:t>
            </a:r>
            <a:r>
              <a:rPr lang="en-US" sz="4800" b="1" dirty="0">
                <a:solidFill>
                  <a:schemeClr val="bg1"/>
                </a:solidFill>
                <a:latin typeface="Calibri" panose="020F0502020204030204" pitchFamily="34" charset="0"/>
              </a:rPr>
              <a:t>Center of Advanced Technologies in Rehabilitation, </a:t>
            </a:r>
            <a:r>
              <a:rPr lang="en-US" sz="4800" b="1" dirty="0" smtClean="0">
                <a:solidFill>
                  <a:schemeClr val="bg1"/>
                </a:solidFill>
                <a:latin typeface="Calibri" panose="020F0502020204030204" pitchFamily="34" charset="0"/>
              </a:rPr>
              <a:t>Sheba </a:t>
            </a:r>
            <a:r>
              <a:rPr lang="en-US" sz="4800" b="1" dirty="0">
                <a:solidFill>
                  <a:schemeClr val="bg1"/>
                </a:solidFill>
                <a:latin typeface="Calibri" panose="020F0502020204030204" pitchFamily="34" charset="0"/>
              </a:rPr>
              <a:t>Medical </a:t>
            </a:r>
            <a:r>
              <a:rPr lang="en-US" sz="4800" b="1" dirty="0" smtClean="0">
                <a:solidFill>
                  <a:schemeClr val="bg1"/>
                </a:solidFill>
                <a:latin typeface="Calibri" panose="020F0502020204030204" pitchFamily="34" charset="0"/>
              </a:rPr>
              <a:t>Center, </a:t>
            </a:r>
            <a:r>
              <a:rPr lang="en-US" sz="4800" b="1" baseline="30000" dirty="0" smtClean="0">
                <a:solidFill>
                  <a:schemeClr val="bg1"/>
                </a:solidFill>
                <a:latin typeface="Calibri" panose="020F0502020204030204" pitchFamily="34" charset="0"/>
              </a:rPr>
              <a:t>3</a:t>
            </a:r>
            <a:r>
              <a:rPr lang="en-US" sz="4800" b="1" dirty="0" smtClean="0">
                <a:solidFill>
                  <a:schemeClr val="bg1"/>
                </a:solidFill>
                <a:latin typeface="Calibri" panose="020F0502020204030204" pitchFamily="34" charset="0"/>
              </a:rPr>
              <a:t>Sheba  Medical Center, </a:t>
            </a:r>
            <a:r>
              <a:rPr lang="en-US" sz="4800" b="1" baseline="30000" dirty="0" smtClean="0">
                <a:solidFill>
                  <a:schemeClr val="bg1"/>
                </a:solidFill>
                <a:latin typeface="Calibri" panose="020F0502020204030204" pitchFamily="34" charset="0"/>
              </a:rPr>
              <a:t>4</a:t>
            </a:r>
            <a:r>
              <a:rPr lang="en-US" sz="4800" b="1" dirty="0" smtClean="0">
                <a:solidFill>
                  <a:schemeClr val="bg1"/>
                </a:solidFill>
                <a:latin typeface="Calibri" panose="020F0502020204030204" pitchFamily="34" charset="0"/>
              </a:rPr>
              <a:t>CERTH</a:t>
            </a:r>
            <a:endParaRPr lang="en-US" sz="4800" b="1" dirty="0" smtClean="0">
              <a:solidFill>
                <a:srgbClr val="CC0000"/>
              </a:solidFill>
              <a:latin typeface="Calibri" panose="020F0502020204030204" pitchFamily="34" charset="0"/>
            </a:endParaRPr>
          </a:p>
          <a:p>
            <a:pPr lvl="0">
              <a:lnSpc>
                <a:spcPct val="115000"/>
              </a:lnSpc>
              <a:spcAft>
                <a:spcPts val="1000"/>
              </a:spcAft>
            </a:pPr>
            <a:endParaRPr lang="en-US" sz="4800" b="1" baseline="30000" dirty="0" smtClean="0">
              <a:solidFill>
                <a:srgbClr val="CC0000"/>
              </a:solidFill>
              <a:latin typeface="+mj-lt"/>
            </a:endParaRPr>
          </a:p>
        </p:txBody>
      </p:sp>
      <p:sp>
        <p:nvSpPr>
          <p:cNvPr id="6" name="Ψαλίδισμα της γωνίας της ίδιας πλευράς του ορθογωνίου 5"/>
          <p:cNvSpPr/>
          <p:nvPr/>
        </p:nvSpPr>
        <p:spPr>
          <a:xfrm>
            <a:off x="904456" y="7050052"/>
            <a:ext cx="27088343" cy="26319529"/>
          </a:xfrm>
          <a:prstGeom prst="snip2SameRect">
            <a:avLst>
              <a:gd name="adj1" fmla="val 8612"/>
              <a:gd name="adj2" fmla="val 0"/>
            </a:avLst>
          </a:prstGeom>
          <a:gradFill>
            <a:gsLst>
              <a:gs pos="0">
                <a:schemeClr val="bg1"/>
              </a:gs>
              <a:gs pos="18000">
                <a:srgbClr val="BFEFC0"/>
              </a:gs>
              <a:gs pos="83000">
                <a:srgbClr val="9CB86E"/>
              </a:gs>
              <a:gs pos="100000">
                <a:srgbClr val="00B050"/>
              </a:gs>
            </a:gsLst>
            <a:lin ang="5400000" scaled="0"/>
          </a:gra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91842" tIns="45921" rIns="91842" bIns="45921" rtlCol="0" anchor="ctr"/>
          <a:lstStyle/>
          <a:p>
            <a:pPr algn="ctr"/>
            <a:endParaRPr lang="el-GR" dirty="0"/>
          </a:p>
        </p:txBody>
      </p:sp>
      <p:sp>
        <p:nvSpPr>
          <p:cNvPr id="7" name="TextBox 6"/>
          <p:cNvSpPr txBox="1"/>
          <p:nvPr/>
        </p:nvSpPr>
        <p:spPr>
          <a:xfrm>
            <a:off x="2000647" y="7050052"/>
            <a:ext cx="24835876" cy="42656186"/>
          </a:xfrm>
          <a:prstGeom prst="rect">
            <a:avLst/>
          </a:prstGeom>
          <a:noFill/>
        </p:spPr>
        <p:txBody>
          <a:bodyPr wrap="square" lIns="91842" tIns="45921" rIns="91842" bIns="45921" rtlCol="0">
            <a:spAutoFit/>
          </a:bodyPr>
          <a:lstStyle/>
          <a:p>
            <a:r>
              <a:rPr lang="en-US" sz="4400" b="1" dirty="0" smtClean="0">
                <a:solidFill>
                  <a:srgbClr val="0000FF"/>
                </a:solidFill>
              </a:rPr>
              <a:t>          </a:t>
            </a:r>
            <a:r>
              <a:rPr lang="en-US" sz="4400" b="1" u="sng" dirty="0" smtClean="0">
                <a:solidFill>
                  <a:srgbClr val="0000FF"/>
                </a:solidFill>
              </a:rPr>
              <a:t>Objectives</a:t>
            </a:r>
            <a:r>
              <a:rPr lang="en-US" sz="4400" b="1" dirty="0">
                <a:solidFill>
                  <a:srgbClr val="0000FF"/>
                </a:solidFill>
              </a:rPr>
              <a:t>: </a:t>
            </a:r>
            <a:r>
              <a:rPr lang="en-US" sz="4400" b="1" dirty="0" smtClean="0"/>
              <a:t>The </a:t>
            </a:r>
            <a:r>
              <a:rPr lang="en-US" sz="4400" b="1" dirty="0"/>
              <a:t>purpose of this study ,that is the EU Horizon 2020,MAMEM project (Multimedia </a:t>
            </a:r>
            <a:r>
              <a:rPr lang="en-US" sz="4400" b="1" dirty="0" smtClean="0"/>
              <a:t>       </a:t>
            </a:r>
          </a:p>
          <a:p>
            <a:r>
              <a:rPr lang="en-US" sz="4400" b="1" dirty="0"/>
              <a:t> </a:t>
            </a:r>
            <a:r>
              <a:rPr lang="en-US" sz="4400" b="1" dirty="0" smtClean="0"/>
              <a:t>   Authoring </a:t>
            </a:r>
            <a:r>
              <a:rPr lang="en-US" sz="4400" b="1" dirty="0"/>
              <a:t>and Management using your Eyes and </a:t>
            </a:r>
            <a:r>
              <a:rPr lang="en-US" sz="4400" b="1" dirty="0" smtClean="0"/>
              <a:t>Mind)</a:t>
            </a:r>
            <a:r>
              <a:rPr lang="en-US" sz="4400" b="1" baseline="30000" dirty="0" smtClean="0"/>
              <a:t>1-4</a:t>
            </a:r>
            <a:r>
              <a:rPr lang="en-US" sz="4400" b="1" dirty="0" smtClean="0"/>
              <a:t>, </a:t>
            </a:r>
            <a:r>
              <a:rPr lang="en-US" sz="4400" b="1" dirty="0"/>
              <a:t>is to provide Parkinson’s disease (PD) patients innovating technology that will enable  them to have a better use of the computers, through mental commands and gaze activity. Here we report  the patients’ perspective from their attempts to operate the computer by using their eyes only. </a:t>
            </a:r>
            <a:endParaRPr lang="en-US" sz="4400" b="1" dirty="0" smtClean="0"/>
          </a:p>
          <a:p>
            <a:r>
              <a:rPr lang="en-US" sz="4400" b="1" u="sng" dirty="0" smtClean="0">
                <a:solidFill>
                  <a:srgbClr val="0000FF"/>
                </a:solidFill>
              </a:rPr>
              <a:t>Background</a:t>
            </a:r>
            <a:r>
              <a:rPr lang="en-US" sz="4400" dirty="0">
                <a:solidFill>
                  <a:srgbClr val="0000FF"/>
                </a:solidFill>
              </a:rPr>
              <a:t>:</a:t>
            </a:r>
            <a:r>
              <a:rPr lang="en-US" sz="4400" b="1" dirty="0"/>
              <a:t> </a:t>
            </a:r>
            <a:endParaRPr lang="en-US" sz="4400" b="1" dirty="0" smtClean="0"/>
          </a:p>
          <a:p>
            <a:r>
              <a:rPr lang="en-US" sz="4400" b="1" dirty="0"/>
              <a:t>The use of computers and information technologies is essential for social participation and productive life. Although PD patients consider computer use as an important part of their everyday life they face many operational difficulties and significant obstacles in computer operation</a:t>
            </a:r>
            <a:r>
              <a:rPr lang="en-US" sz="4400" b="1" dirty="0" smtClean="0"/>
              <a:t>.</a:t>
            </a:r>
          </a:p>
          <a:p>
            <a:r>
              <a:rPr lang="en-US" sz="4400" b="1" u="sng" dirty="0" smtClean="0">
                <a:solidFill>
                  <a:srgbClr val="0000FF"/>
                </a:solidFill>
              </a:rPr>
              <a:t>Methods</a:t>
            </a:r>
            <a:r>
              <a:rPr lang="en-US" sz="4400" b="1" dirty="0" smtClean="0">
                <a:solidFill>
                  <a:srgbClr val="0000FF"/>
                </a:solidFill>
              </a:rPr>
              <a:t>:</a:t>
            </a:r>
          </a:p>
          <a:p>
            <a:pPr>
              <a:lnSpc>
                <a:spcPct val="115000"/>
              </a:lnSpc>
              <a:spcAft>
                <a:spcPts val="1000"/>
              </a:spcAft>
            </a:pPr>
            <a:r>
              <a:rPr lang="en-US" sz="4400" b="1" i="1" dirty="0" err="1" smtClean="0">
                <a:ea typeface="Calibri"/>
                <a:cs typeface="Times New Roman"/>
              </a:rPr>
              <a:t>A.Patients</a:t>
            </a:r>
            <a:r>
              <a:rPr lang="en-US" sz="4400" b="1" i="1" dirty="0" smtClean="0">
                <a:ea typeface="Calibri"/>
                <a:cs typeface="Times New Roman"/>
              </a:rPr>
              <a:t> </a:t>
            </a:r>
            <a:r>
              <a:rPr lang="en-US" sz="4400" b="1" i="1" dirty="0" err="1" smtClean="0">
                <a:ea typeface="Calibri"/>
                <a:cs typeface="Times New Roman"/>
              </a:rPr>
              <a:t>selection</a:t>
            </a:r>
            <a:r>
              <a:rPr lang="en-US" sz="4400" b="1" dirty="0" err="1" smtClean="0">
                <a:ea typeface="Calibri"/>
                <a:cs typeface="Times New Roman"/>
              </a:rPr>
              <a:t>:Ten</a:t>
            </a:r>
            <a:r>
              <a:rPr lang="en-US" sz="4400" b="1" dirty="0" smtClean="0">
                <a:ea typeface="Calibri"/>
                <a:cs typeface="Times New Roman"/>
              </a:rPr>
              <a:t> </a:t>
            </a:r>
            <a:r>
              <a:rPr lang="en-US" sz="4400" b="1" dirty="0">
                <a:ea typeface="Calibri"/>
                <a:cs typeface="Times New Roman"/>
              </a:rPr>
              <a:t>patients with Parkinson disease entered the </a:t>
            </a:r>
            <a:r>
              <a:rPr lang="en-US" sz="4400" b="1" dirty="0" err="1">
                <a:ea typeface="Calibri"/>
                <a:cs typeface="Times New Roman"/>
              </a:rPr>
              <a:t>study.There</a:t>
            </a:r>
            <a:r>
              <a:rPr lang="en-US" sz="4400" b="1" dirty="0">
                <a:ea typeface="Calibri"/>
                <a:cs typeface="Times New Roman"/>
              </a:rPr>
              <a:t> were </a:t>
            </a:r>
            <a:r>
              <a:rPr lang="en-US" sz="4400" b="1" dirty="0" smtClean="0">
                <a:ea typeface="Calibri"/>
                <a:cs typeface="Times New Roman"/>
              </a:rPr>
              <a:t>six  men and four </a:t>
            </a:r>
            <a:r>
              <a:rPr lang="en-US" sz="4400" b="1" dirty="0">
                <a:ea typeface="Calibri"/>
                <a:cs typeface="Times New Roman"/>
              </a:rPr>
              <a:t>women with an average age of 55.6 years and 10 years  </a:t>
            </a:r>
            <a:r>
              <a:rPr lang="en-US" sz="4400" b="1" dirty="0" smtClean="0">
                <a:ea typeface="Calibri"/>
                <a:cs typeface="Times New Roman"/>
              </a:rPr>
              <a:t>of disease </a:t>
            </a:r>
            <a:r>
              <a:rPr lang="en-US" sz="4400" b="1" dirty="0">
                <a:ea typeface="Calibri"/>
                <a:cs typeface="Times New Roman"/>
              </a:rPr>
              <a:t>duration. They were in an average 2.1 stage of the </a:t>
            </a:r>
            <a:r>
              <a:rPr lang="en-US" sz="4400" b="1" dirty="0" smtClean="0">
                <a:ea typeface="Calibri"/>
                <a:cs typeface="Times New Roman"/>
              </a:rPr>
              <a:t>disease according </a:t>
            </a:r>
            <a:r>
              <a:rPr lang="en-US" sz="4400" b="1" dirty="0">
                <a:ea typeface="Calibri"/>
                <a:cs typeface="Times New Roman"/>
              </a:rPr>
              <a:t>to the Hoehn and </a:t>
            </a:r>
            <a:r>
              <a:rPr lang="en-US" sz="4400" b="1" dirty="0" err="1">
                <a:ea typeface="Calibri"/>
                <a:cs typeface="Times New Roman"/>
              </a:rPr>
              <a:t>Yahr</a:t>
            </a:r>
            <a:r>
              <a:rPr lang="en-US" sz="4400" b="1" dirty="0">
                <a:ea typeface="Calibri"/>
                <a:cs typeface="Times New Roman"/>
              </a:rPr>
              <a:t> scale .All of them had  bilateral </a:t>
            </a:r>
            <a:r>
              <a:rPr lang="en-US" sz="4400" b="1" dirty="0" smtClean="0">
                <a:ea typeface="Calibri"/>
                <a:cs typeface="Times New Roman"/>
              </a:rPr>
              <a:t>arm rigidity and</a:t>
            </a:r>
            <a:endParaRPr lang="el-GR" sz="4400" b="1" dirty="0">
              <a:ea typeface="Calibri"/>
              <a:cs typeface="Times New Roman"/>
            </a:endParaRPr>
          </a:p>
          <a:p>
            <a:pPr>
              <a:lnSpc>
                <a:spcPct val="115000"/>
              </a:lnSpc>
              <a:spcAft>
                <a:spcPts val="1000"/>
              </a:spcAft>
            </a:pPr>
            <a:r>
              <a:rPr lang="en-US" sz="4400" b="1" dirty="0" smtClean="0">
                <a:ea typeface="Calibri"/>
                <a:cs typeface="Times New Roman"/>
              </a:rPr>
              <a:t>bradykinesia, </a:t>
            </a:r>
            <a:r>
              <a:rPr lang="en-US" sz="4400" b="1" dirty="0">
                <a:ea typeface="Calibri"/>
                <a:cs typeface="Times New Roman"/>
              </a:rPr>
              <a:t>four had bilateral arm tremor and all </a:t>
            </a:r>
            <a:r>
              <a:rPr lang="en-US" sz="4400" b="1" dirty="0" smtClean="0">
                <a:ea typeface="Calibri"/>
                <a:cs typeface="Times New Roman"/>
              </a:rPr>
              <a:t>had </a:t>
            </a:r>
            <a:r>
              <a:rPr lang="en-US" sz="4400" b="1" dirty="0" err="1" smtClean="0">
                <a:ea typeface="Calibri"/>
                <a:cs typeface="Times New Roman"/>
              </a:rPr>
              <a:t>dyskinesias</a:t>
            </a:r>
            <a:r>
              <a:rPr lang="en-US" sz="4400" b="1" dirty="0">
                <a:ea typeface="Calibri"/>
                <a:cs typeface="Times New Roman"/>
              </a:rPr>
              <a:t>. Most of them (90%) reported of slight to </a:t>
            </a:r>
            <a:r>
              <a:rPr lang="en-US" sz="4400" b="1" dirty="0" smtClean="0">
                <a:ea typeface="Calibri"/>
                <a:cs typeface="Times New Roman"/>
              </a:rPr>
              <a:t>medium  interference </a:t>
            </a:r>
            <a:r>
              <a:rPr lang="en-US" sz="4400" b="1" dirty="0">
                <a:ea typeface="Calibri"/>
                <a:cs typeface="Times New Roman"/>
              </a:rPr>
              <a:t>of their clinical condition on the computer </a:t>
            </a:r>
            <a:r>
              <a:rPr lang="en-US" sz="4400" b="1" dirty="0" smtClean="0">
                <a:ea typeface="Calibri"/>
                <a:cs typeface="Times New Roman"/>
              </a:rPr>
              <a:t>operation </a:t>
            </a:r>
            <a:r>
              <a:rPr lang="en-US" sz="4400" b="1" dirty="0">
                <a:ea typeface="Calibri"/>
                <a:cs typeface="Times New Roman"/>
              </a:rPr>
              <a:t>. </a:t>
            </a:r>
            <a:endParaRPr lang="en-US" sz="4400" b="1" dirty="0" smtClean="0">
              <a:ea typeface="Calibri"/>
              <a:cs typeface="Times New Roman"/>
            </a:endParaRPr>
          </a:p>
          <a:p>
            <a:pPr>
              <a:lnSpc>
                <a:spcPct val="115000"/>
              </a:lnSpc>
              <a:spcAft>
                <a:spcPts val="1000"/>
              </a:spcAft>
            </a:pPr>
            <a:r>
              <a:rPr lang="en-US" sz="4400" b="1" i="1" dirty="0" err="1">
                <a:ea typeface="Calibri"/>
                <a:cs typeface="Times New Roman"/>
              </a:rPr>
              <a:t>B.Procedure</a:t>
            </a:r>
            <a:r>
              <a:rPr lang="en-US" sz="4400" b="1" i="1" dirty="0" smtClean="0">
                <a:ea typeface="Calibri"/>
                <a:cs typeface="Times New Roman"/>
              </a:rPr>
              <a:t>: </a:t>
            </a:r>
            <a:r>
              <a:rPr lang="en-US" sz="4400" b="1" dirty="0" smtClean="0">
                <a:ea typeface="Calibri"/>
                <a:cs typeface="Times New Roman"/>
              </a:rPr>
              <a:t>A </a:t>
            </a:r>
            <a:r>
              <a:rPr lang="en-US" sz="4400" b="1" dirty="0">
                <a:ea typeface="Calibri"/>
                <a:cs typeface="Times New Roman"/>
              </a:rPr>
              <a:t>laptop computer with the MAMEM </a:t>
            </a:r>
            <a:r>
              <a:rPr lang="en-US" sz="4400" b="1" dirty="0" smtClean="0">
                <a:ea typeface="Calibri"/>
                <a:cs typeface="Times New Roman"/>
              </a:rPr>
              <a:t>platform* ,including the </a:t>
            </a:r>
            <a:r>
              <a:rPr lang="en-US" sz="4400" b="1" dirty="0" err="1" smtClean="0">
                <a:ea typeface="Calibri"/>
                <a:cs typeface="Times New Roman"/>
              </a:rPr>
              <a:t>GazeTheWeb</a:t>
            </a:r>
            <a:r>
              <a:rPr lang="en-US" sz="4400" b="1" dirty="0" smtClean="0">
                <a:ea typeface="Calibri"/>
                <a:cs typeface="Times New Roman"/>
              </a:rPr>
              <a:t> browser*  installed </a:t>
            </a:r>
            <a:r>
              <a:rPr lang="en-US" sz="4400" b="1" dirty="0">
                <a:ea typeface="Calibri"/>
                <a:cs typeface="Times New Roman"/>
              </a:rPr>
              <a:t>on it, as well </a:t>
            </a:r>
            <a:r>
              <a:rPr lang="en-US" sz="4400" b="1" dirty="0" smtClean="0">
                <a:ea typeface="Calibri"/>
                <a:cs typeface="Times New Roman"/>
              </a:rPr>
              <a:t>as a </a:t>
            </a:r>
            <a:r>
              <a:rPr lang="en-US" sz="4400" b="1" dirty="0" err="1" smtClean="0">
                <a:ea typeface="Calibri"/>
                <a:cs typeface="Times New Roman"/>
              </a:rPr>
              <a:t>SenseMotoric</a:t>
            </a:r>
            <a:r>
              <a:rPr lang="en-US" sz="4400" b="1" dirty="0" smtClean="0">
                <a:ea typeface="Calibri"/>
                <a:cs typeface="Times New Roman"/>
              </a:rPr>
              <a:t> Instruments** remote eye-tracker was given to the patients  for a period of one month to use at their homes. The patients received training how to operate the computer through the eyes before the trial and could have technical assistance in case of system </a:t>
            </a:r>
            <a:r>
              <a:rPr lang="en-US" sz="4400" b="1" dirty="0" err="1" smtClean="0">
                <a:ea typeface="Calibri"/>
                <a:cs typeface="Times New Roman"/>
              </a:rPr>
              <a:t>failure.All</a:t>
            </a:r>
            <a:r>
              <a:rPr lang="en-US" sz="4400" b="1" dirty="0" smtClean="0">
                <a:ea typeface="Calibri"/>
                <a:cs typeface="Times New Roman"/>
              </a:rPr>
              <a:t> </a:t>
            </a:r>
            <a:r>
              <a:rPr lang="en-US" sz="4400" b="1" dirty="0">
                <a:ea typeface="Calibri"/>
                <a:cs typeface="Times New Roman"/>
              </a:rPr>
              <a:t>patients signed an informed consent form </a:t>
            </a:r>
            <a:r>
              <a:rPr lang="en-US" sz="4400" b="1" dirty="0" smtClean="0">
                <a:ea typeface="Calibri"/>
                <a:cs typeface="Times New Roman"/>
              </a:rPr>
              <a:t>for this trial</a:t>
            </a:r>
            <a:r>
              <a:rPr lang="en-US" sz="4400" b="1" dirty="0">
                <a:ea typeface="Calibri"/>
                <a:cs typeface="Times New Roman"/>
              </a:rPr>
              <a:t>.</a:t>
            </a:r>
          </a:p>
          <a:p>
            <a:pPr>
              <a:lnSpc>
                <a:spcPct val="115000"/>
              </a:lnSpc>
              <a:spcAft>
                <a:spcPts val="1000"/>
              </a:spcAft>
            </a:pPr>
            <a:endParaRPr lang="en-US" sz="4400" b="1" dirty="0" smtClean="0">
              <a:ea typeface="Calibri"/>
              <a:cs typeface="Times New Roman"/>
            </a:endParaRPr>
          </a:p>
          <a:p>
            <a:pPr>
              <a:lnSpc>
                <a:spcPct val="115000"/>
              </a:lnSpc>
              <a:spcAft>
                <a:spcPts val="1000"/>
              </a:spcAft>
            </a:pPr>
            <a:r>
              <a:rPr lang="en-US" sz="4400" b="1" i="1" dirty="0" smtClean="0">
                <a:ea typeface="Calibri"/>
                <a:cs typeface="Times New Roman"/>
              </a:rPr>
              <a:t> </a:t>
            </a:r>
            <a:endParaRPr lang="el-GR" sz="4400" b="1" i="1" dirty="0">
              <a:ea typeface="Calibri"/>
              <a:cs typeface="Times New Roman"/>
            </a:endParaRPr>
          </a:p>
          <a:p>
            <a:pPr>
              <a:lnSpc>
                <a:spcPct val="115000"/>
              </a:lnSpc>
              <a:spcAft>
                <a:spcPts val="1000"/>
              </a:spcAft>
            </a:pPr>
            <a:endParaRPr lang="en-US" sz="4400" dirty="0" smtClean="0">
              <a:ea typeface="Calibri"/>
              <a:cs typeface="Times New Roman"/>
            </a:endParaRPr>
          </a:p>
          <a:p>
            <a:pPr>
              <a:lnSpc>
                <a:spcPct val="115000"/>
              </a:lnSpc>
              <a:spcAft>
                <a:spcPts val="1000"/>
              </a:spcAft>
            </a:pPr>
            <a:endParaRPr lang="en-US" sz="4400" dirty="0">
              <a:ea typeface="Calibri"/>
              <a:cs typeface="Times New Roman"/>
            </a:endParaRPr>
          </a:p>
          <a:p>
            <a:pPr>
              <a:lnSpc>
                <a:spcPct val="115000"/>
              </a:lnSpc>
              <a:spcAft>
                <a:spcPts val="1000"/>
              </a:spcAft>
            </a:pPr>
            <a:endParaRPr lang="en-US" sz="4400" dirty="0" smtClean="0">
              <a:ea typeface="Calibri"/>
              <a:cs typeface="Times New Roman"/>
            </a:endParaRPr>
          </a:p>
          <a:p>
            <a:pPr>
              <a:lnSpc>
                <a:spcPct val="115000"/>
              </a:lnSpc>
              <a:spcAft>
                <a:spcPts val="1000"/>
              </a:spcAft>
            </a:pPr>
            <a:endParaRPr lang="en-US" sz="4400" dirty="0">
              <a:ea typeface="Calibri"/>
              <a:cs typeface="Times New Roman"/>
            </a:endParaRPr>
          </a:p>
          <a:p>
            <a:pPr>
              <a:lnSpc>
                <a:spcPct val="115000"/>
              </a:lnSpc>
              <a:spcAft>
                <a:spcPts val="1000"/>
              </a:spcAft>
            </a:pPr>
            <a:endParaRPr lang="en-US" sz="4400" dirty="0" smtClean="0">
              <a:ea typeface="Calibri"/>
              <a:cs typeface="Times New Roman"/>
            </a:endParaRPr>
          </a:p>
          <a:p>
            <a:pPr>
              <a:lnSpc>
                <a:spcPct val="115000"/>
              </a:lnSpc>
              <a:spcAft>
                <a:spcPts val="1000"/>
              </a:spcAft>
            </a:pPr>
            <a:r>
              <a:rPr lang="en-US" sz="4400" b="1" dirty="0" err="1" smtClean="0">
                <a:ea typeface="Calibri"/>
                <a:cs typeface="Times New Roman"/>
              </a:rPr>
              <a:t>C.Evaluation:User</a:t>
            </a:r>
            <a:r>
              <a:rPr lang="en-US" sz="4400" b="1" dirty="0" smtClean="0">
                <a:ea typeface="Calibri"/>
                <a:cs typeface="Times New Roman"/>
              </a:rPr>
              <a:t> </a:t>
            </a:r>
            <a:r>
              <a:rPr lang="en-US" sz="4400" b="1" dirty="0">
                <a:ea typeface="Calibri"/>
                <a:cs typeface="Times New Roman"/>
              </a:rPr>
              <a:t>satisfaction and </a:t>
            </a:r>
            <a:r>
              <a:rPr lang="en-US" sz="4400" b="1" dirty="0" smtClean="0">
                <a:ea typeface="Calibri"/>
                <a:cs typeface="Times New Roman"/>
              </a:rPr>
              <a:t>perceived usability </a:t>
            </a:r>
            <a:r>
              <a:rPr lang="en-US" sz="4400" b="1" dirty="0">
                <a:ea typeface="Calibri"/>
                <a:cs typeface="Times New Roman"/>
              </a:rPr>
              <a:t>of the system, </a:t>
            </a:r>
            <a:r>
              <a:rPr lang="en-US" sz="4400" b="1" dirty="0" smtClean="0">
                <a:ea typeface="Calibri"/>
                <a:cs typeface="Times New Roman"/>
              </a:rPr>
              <a:t>were  </a:t>
            </a:r>
            <a:r>
              <a:rPr lang="en-US" sz="4400" b="1" dirty="0">
                <a:ea typeface="Calibri"/>
                <a:cs typeface="Times New Roman"/>
              </a:rPr>
              <a:t>measured by the QUEST </a:t>
            </a:r>
            <a:r>
              <a:rPr lang="en-US" sz="4400" b="1" dirty="0" smtClean="0">
                <a:ea typeface="Calibri"/>
                <a:cs typeface="Times New Roman"/>
              </a:rPr>
              <a:t>2.0</a:t>
            </a:r>
            <a:r>
              <a:rPr lang="en-US" sz="4400" b="1" baseline="30000" dirty="0" smtClean="0">
                <a:ea typeface="Calibri"/>
                <a:cs typeface="Times New Roman"/>
              </a:rPr>
              <a:t>4</a:t>
            </a:r>
            <a:r>
              <a:rPr lang="en-US" sz="4400" b="1" dirty="0" smtClean="0">
                <a:ea typeface="Calibri"/>
                <a:cs typeface="Times New Roman"/>
              </a:rPr>
              <a:t> [</a:t>
            </a:r>
            <a:r>
              <a:rPr lang="en-US" sz="4400" b="1" dirty="0">
                <a:solidFill>
                  <a:prstClr val="black"/>
                </a:solidFill>
                <a:ea typeface="Calibri"/>
                <a:cs typeface="Times New Roman"/>
              </a:rPr>
              <a:t>Quebec User Evaluation of Satisfaction with assistive Technology </a:t>
            </a:r>
            <a:r>
              <a:rPr lang="en-US" sz="4400" b="1" dirty="0" smtClean="0">
                <a:solidFill>
                  <a:prstClr val="black"/>
                </a:solidFill>
                <a:ea typeface="Calibri"/>
                <a:cs typeface="Times New Roman"/>
              </a:rPr>
              <a:t>]</a:t>
            </a:r>
            <a:r>
              <a:rPr lang="en-US" sz="4400" b="1" dirty="0" smtClean="0">
                <a:ea typeface="Calibri"/>
                <a:cs typeface="Times New Roman"/>
              </a:rPr>
              <a:t>and the System </a:t>
            </a:r>
            <a:r>
              <a:rPr lang="en-US" sz="4400" b="1" dirty="0">
                <a:ea typeface="Calibri"/>
                <a:cs typeface="Times New Roman"/>
              </a:rPr>
              <a:t>Usability Scale (</a:t>
            </a:r>
            <a:r>
              <a:rPr lang="en-US" sz="4400" b="1" dirty="0" smtClean="0">
                <a:ea typeface="Calibri"/>
                <a:cs typeface="Times New Roman"/>
              </a:rPr>
              <a:t>SUS)</a:t>
            </a:r>
            <a:r>
              <a:rPr lang="en-US" sz="4400" b="1" baseline="30000" dirty="0" smtClean="0">
                <a:ea typeface="Calibri"/>
                <a:cs typeface="Times New Roman"/>
              </a:rPr>
              <a:t>5</a:t>
            </a:r>
            <a:r>
              <a:rPr lang="en-US" sz="4400" b="1" dirty="0" smtClean="0">
                <a:ea typeface="Calibri"/>
                <a:cs typeface="Times New Roman"/>
              </a:rPr>
              <a:t> </a:t>
            </a:r>
            <a:r>
              <a:rPr lang="en-US" sz="4400" b="1" dirty="0">
                <a:ea typeface="Calibri"/>
                <a:cs typeface="Times New Roman"/>
              </a:rPr>
              <a:t>questionnaires. The </a:t>
            </a:r>
            <a:r>
              <a:rPr lang="en-US" sz="4400" b="1" dirty="0" smtClean="0">
                <a:ea typeface="Calibri"/>
                <a:cs typeface="Times New Roman"/>
              </a:rPr>
              <a:t>QUEST </a:t>
            </a:r>
            <a:r>
              <a:rPr lang="en-US" sz="4400" b="1" dirty="0">
                <a:ea typeface="Calibri"/>
                <a:cs typeface="Times New Roman"/>
              </a:rPr>
              <a:t>2.0 </a:t>
            </a:r>
            <a:r>
              <a:rPr lang="en-US" sz="4400" b="1" dirty="0" smtClean="0">
                <a:ea typeface="Calibri"/>
                <a:cs typeface="Times New Roman"/>
              </a:rPr>
              <a:t> </a:t>
            </a:r>
            <a:r>
              <a:rPr lang="en-US" sz="4400" b="1" dirty="0">
                <a:ea typeface="Calibri"/>
                <a:cs typeface="Times New Roman"/>
              </a:rPr>
              <a:t>final score ranges between 1-5 </a:t>
            </a:r>
            <a:r>
              <a:rPr lang="en-US" sz="4400" b="1" dirty="0" smtClean="0">
                <a:ea typeface="Calibri"/>
                <a:cs typeface="Times New Roman"/>
              </a:rPr>
              <a:t>(1=not satisfied </a:t>
            </a:r>
            <a:r>
              <a:rPr lang="en-US" sz="4400" b="1" dirty="0">
                <a:ea typeface="Calibri"/>
                <a:cs typeface="Times New Roman"/>
              </a:rPr>
              <a:t>at </a:t>
            </a:r>
            <a:r>
              <a:rPr lang="en-US" sz="4400" b="1" dirty="0" smtClean="0">
                <a:ea typeface="Calibri"/>
                <a:cs typeface="Times New Roman"/>
              </a:rPr>
              <a:t>all; 5= highly </a:t>
            </a:r>
            <a:r>
              <a:rPr lang="en-US" sz="4400" b="1" dirty="0">
                <a:ea typeface="Calibri"/>
                <a:cs typeface="Times New Roman"/>
              </a:rPr>
              <a:t>satisfied</a:t>
            </a:r>
            <a:r>
              <a:rPr lang="en-US" sz="4400" b="1" dirty="0" smtClean="0">
                <a:ea typeface="Calibri"/>
                <a:cs typeface="Times New Roman"/>
              </a:rPr>
              <a:t>).. </a:t>
            </a:r>
            <a:r>
              <a:rPr lang="en-US" sz="4400" b="1" dirty="0">
                <a:ea typeface="Calibri"/>
                <a:cs typeface="Times New Roman"/>
              </a:rPr>
              <a:t>The SUS </a:t>
            </a:r>
            <a:r>
              <a:rPr lang="en-US" sz="4400" b="1" dirty="0" smtClean="0">
                <a:ea typeface="Calibri"/>
                <a:cs typeface="Times New Roman"/>
              </a:rPr>
              <a:t>score ranges </a:t>
            </a:r>
            <a:r>
              <a:rPr lang="en-US" sz="4400" b="1" dirty="0">
                <a:ea typeface="Calibri"/>
                <a:cs typeface="Times New Roman"/>
              </a:rPr>
              <a:t>between 0-100, and a SUS score above a </a:t>
            </a:r>
            <a:r>
              <a:rPr lang="en-US" sz="4400" b="1" dirty="0" smtClean="0">
                <a:ea typeface="Calibri"/>
                <a:cs typeface="Times New Roman"/>
              </a:rPr>
              <a:t>68 would </a:t>
            </a:r>
            <a:r>
              <a:rPr lang="en-US" sz="4400" b="1" dirty="0">
                <a:ea typeface="Calibri"/>
                <a:cs typeface="Times New Roman"/>
              </a:rPr>
              <a:t>be considered above average and anything below 68 is </a:t>
            </a:r>
            <a:r>
              <a:rPr lang="en-US" sz="4400" b="1" dirty="0" smtClean="0">
                <a:ea typeface="Calibri"/>
                <a:cs typeface="Times New Roman"/>
              </a:rPr>
              <a:t>below average.</a:t>
            </a:r>
            <a:endParaRPr lang="en-US" sz="4400" b="1" dirty="0" smtClean="0">
              <a:solidFill>
                <a:srgbClr val="0000FF"/>
              </a:solidFill>
            </a:endParaRPr>
          </a:p>
          <a:p>
            <a:r>
              <a:rPr lang="en-US" sz="4400" b="1" dirty="0" smtClean="0">
                <a:solidFill>
                  <a:srgbClr val="0000FF"/>
                </a:solidFill>
              </a:rPr>
              <a:t>NOTE:* </a:t>
            </a:r>
            <a:r>
              <a:rPr lang="en-US" sz="4400" b="1" dirty="0" smtClean="0">
                <a:solidFill>
                  <a:srgbClr val="0000FF"/>
                </a:solidFill>
                <a:hlinkClick r:id="rId3"/>
              </a:rPr>
              <a:t>www.mamem.eu</a:t>
            </a:r>
            <a:r>
              <a:rPr lang="en-US" sz="4400" b="1" dirty="0" smtClean="0">
                <a:solidFill>
                  <a:srgbClr val="0000FF"/>
                </a:solidFill>
              </a:rPr>
              <a:t> ;** www.smivision.com/eyetracking</a:t>
            </a:r>
          </a:p>
          <a:p>
            <a:endParaRPr lang="en-US" sz="4400" b="1" dirty="0" smtClean="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u="sng" dirty="0" smtClean="0">
              <a:solidFill>
                <a:srgbClr val="0000FF"/>
              </a:solidFill>
            </a:endParaRPr>
          </a:p>
          <a:p>
            <a:endParaRPr lang="en-US" sz="4400" b="1" u="sng" dirty="0">
              <a:solidFill>
                <a:srgbClr val="0000FF"/>
              </a:solidFill>
            </a:endParaRPr>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p:txBody>
      </p:sp>
      <p:sp>
        <p:nvSpPr>
          <p:cNvPr id="12" name="TextBox 11"/>
          <p:cNvSpPr txBox="1"/>
          <p:nvPr/>
        </p:nvSpPr>
        <p:spPr>
          <a:xfrm>
            <a:off x="605736" y="34303453"/>
            <a:ext cx="49871599" cy="1323845"/>
          </a:xfrm>
          <a:prstGeom prst="rect">
            <a:avLst/>
          </a:prstGeom>
          <a:noFill/>
        </p:spPr>
        <p:txBody>
          <a:bodyPr wrap="square" lIns="91842" tIns="45921" rIns="91842" bIns="45921" rtlCol="0">
            <a:spAutoFit/>
          </a:bodyPr>
          <a:lstStyle/>
          <a:p>
            <a:r>
              <a:rPr lang="en-US" sz="4000" b="1" i="1" u="sng" dirty="0">
                <a:solidFill>
                  <a:schemeClr val="bg1"/>
                </a:solidFill>
                <a:effectLst>
                  <a:outerShdw blurRad="38100" dist="38100" dir="2700000" algn="tl">
                    <a:srgbClr val="000000">
                      <a:alpha val="43137"/>
                    </a:srgbClr>
                  </a:outerShdw>
                </a:effectLst>
              </a:rPr>
              <a:t>Disclosure:</a:t>
            </a:r>
          </a:p>
          <a:p>
            <a:r>
              <a:rPr lang="en-US" sz="4000" b="1" i="1" dirty="0"/>
              <a:t>This research has been supported by a grant for MAMEM(Multimedia Authoring and Management using your Eyes and Mind)</a:t>
            </a:r>
            <a:r>
              <a:rPr lang="en-US" sz="4000" b="1" i="1" dirty="0" err="1"/>
              <a:t>project.This</a:t>
            </a:r>
            <a:r>
              <a:rPr lang="en-US" sz="4000" b="1" i="1" dirty="0"/>
              <a:t> is a European Community  Horizon 2020 project (project code: H2020-ICT-2014-644780</a:t>
            </a:r>
            <a:r>
              <a:rPr lang="en-US" sz="4000" b="1" dirty="0"/>
              <a:t>).</a:t>
            </a:r>
            <a:endParaRPr lang="el-GR" sz="4000" b="1" dirty="0"/>
          </a:p>
        </p:txBody>
      </p:sp>
      <p:sp>
        <p:nvSpPr>
          <p:cNvPr id="19" name="Rectangle 1"/>
          <p:cNvSpPr>
            <a:spLocks noChangeArrowheads="1"/>
          </p:cNvSpPr>
          <p:nvPr/>
        </p:nvSpPr>
        <p:spPr bwMode="auto">
          <a:xfrm>
            <a:off x="22454785" y="18119403"/>
            <a:ext cx="185542" cy="36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defTabSz="918423" fontAlgn="base">
              <a:spcBef>
                <a:spcPct val="0"/>
              </a:spcBef>
              <a:spcAft>
                <a:spcPct val="0"/>
              </a:spcAft>
            </a:pPr>
            <a:endParaRPr lang="el-GR" altLang="el-GR" sz="1800">
              <a:latin typeface="Arial" pitchFamily="34" charset="0"/>
              <a:cs typeface="Arial" pitchFamily="34" charset="0"/>
            </a:endParaRPr>
          </a:p>
        </p:txBody>
      </p:sp>
      <p:sp>
        <p:nvSpPr>
          <p:cNvPr id="10" name="Ορθογώνιο 9"/>
          <p:cNvSpPr/>
          <p:nvPr/>
        </p:nvSpPr>
        <p:spPr>
          <a:xfrm>
            <a:off x="28446005" y="31179714"/>
            <a:ext cx="25603200" cy="646331"/>
          </a:xfrm>
          <a:prstGeom prst="rect">
            <a:avLst/>
          </a:prstGeom>
        </p:spPr>
        <p:txBody>
          <a:bodyPr>
            <a:spAutoFit/>
          </a:bodyPr>
          <a:lstStyle/>
          <a:p>
            <a:r>
              <a:rPr lang="en-US" sz="3600" dirty="0" smtClean="0"/>
              <a:t>[</a:t>
            </a:r>
            <a:endParaRPr lang="el-GR" sz="3600"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233" y="22322730"/>
            <a:ext cx="9795456" cy="43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00132" y="22235418"/>
            <a:ext cx="5860660" cy="525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Ορθογώνιο 26"/>
          <p:cNvSpPr/>
          <p:nvPr/>
        </p:nvSpPr>
        <p:spPr>
          <a:xfrm>
            <a:off x="28987576" y="28106602"/>
            <a:ext cx="21489759" cy="5509200"/>
          </a:xfrm>
          <a:prstGeom prst="rect">
            <a:avLst/>
          </a:prstGeom>
          <a:gradFill>
            <a:gsLst>
              <a:gs pos="43000">
                <a:srgbClr val="DDEBCF"/>
              </a:gs>
              <a:gs pos="71000">
                <a:srgbClr val="FFFF00"/>
              </a:gs>
              <a:gs pos="96000">
                <a:srgbClr val="00B050"/>
              </a:gs>
            </a:gsLst>
            <a:lin ang="5400000" scaled="0"/>
          </a:gradFill>
        </p:spPr>
        <p:txBody>
          <a:bodyPr wrap="square">
            <a:spAutoFit/>
          </a:bodyPr>
          <a:lstStyle/>
          <a:p>
            <a:r>
              <a:rPr lang="en-US" sz="3200" b="1" i="1" dirty="0" smtClean="0"/>
              <a:t>                                                                                               </a:t>
            </a:r>
            <a:r>
              <a:rPr lang="en-US" sz="3200" b="1" u="sng" dirty="0" smtClean="0">
                <a:solidFill>
                  <a:srgbClr val="0000FF"/>
                </a:solidFill>
              </a:rPr>
              <a:t>REFERENCES</a:t>
            </a:r>
          </a:p>
          <a:p>
            <a:r>
              <a:rPr lang="en-US" sz="3200" b="1" i="1" dirty="0" smtClean="0"/>
              <a:t>1.C</a:t>
            </a:r>
            <a:r>
              <a:rPr lang="en-US" sz="3200" b="1" i="1" dirty="0"/>
              <a:t>. Kumar, R. </a:t>
            </a:r>
            <a:r>
              <a:rPr lang="en-US" sz="3200" b="1" i="1" dirty="0" err="1"/>
              <a:t>Menges</a:t>
            </a:r>
            <a:r>
              <a:rPr lang="en-US" sz="3200" b="1" i="1" dirty="0"/>
              <a:t> and S. </a:t>
            </a:r>
            <a:r>
              <a:rPr lang="en-US" sz="3200" b="1" i="1" dirty="0" err="1"/>
              <a:t>Staab</a:t>
            </a:r>
            <a:r>
              <a:rPr lang="en-US" sz="3200" b="1" i="1" dirty="0"/>
              <a:t>, Eye-Controlled Interfaces for Multimedia Interaction, in IEEE </a:t>
            </a:r>
            <a:r>
              <a:rPr lang="en-US" sz="3200" b="1" i="1" dirty="0" err="1"/>
              <a:t>MultiMedia</a:t>
            </a:r>
            <a:r>
              <a:rPr lang="en-US" sz="3200" b="1" i="1" dirty="0"/>
              <a:t>, vol. 23, no. 4, pp. 6-13, Oct.-Dec. 2016. </a:t>
            </a:r>
            <a:r>
              <a:rPr lang="en-US" sz="3200" b="1" i="1" dirty="0" err="1"/>
              <a:t>doi</a:t>
            </a:r>
            <a:r>
              <a:rPr lang="en-US" sz="3200" b="1" i="1" dirty="0"/>
              <a:t>: 10.1109/MMUL.2016.52</a:t>
            </a:r>
          </a:p>
          <a:p>
            <a:r>
              <a:rPr lang="en-US" sz="3200" b="1" i="1" dirty="0" smtClean="0"/>
              <a:t>2.Nikolopoulos </a:t>
            </a:r>
            <a:r>
              <a:rPr lang="en-US" sz="3200" b="1" i="1" dirty="0"/>
              <a:t>S, </a:t>
            </a:r>
            <a:r>
              <a:rPr lang="en-US" sz="3200" b="1" i="1" dirty="0" err="1"/>
              <a:t>Petrantonakis</a:t>
            </a:r>
            <a:r>
              <a:rPr lang="en-US" sz="3200" b="1" i="1" dirty="0"/>
              <a:t> PC, Georgiadis K, et al. A multimodal dataset for authoring and editing multimedia content: The MAMEM </a:t>
            </a:r>
            <a:r>
              <a:rPr lang="en-US" sz="3200" b="1" i="1" dirty="0" err="1"/>
              <a:t>project.Data</a:t>
            </a:r>
            <a:r>
              <a:rPr lang="en-US" sz="3200" b="1" i="1" dirty="0"/>
              <a:t> Brief. 2017 Nov 3;15:1048-1056. </a:t>
            </a:r>
            <a:r>
              <a:rPr lang="en-US" sz="3200" b="1" i="1" dirty="0" err="1"/>
              <a:t>doi</a:t>
            </a:r>
            <a:r>
              <a:rPr lang="en-US" sz="3200" b="1" i="1" dirty="0"/>
              <a:t>: 10.1016/j.dib.2017.10.072. </a:t>
            </a:r>
            <a:r>
              <a:rPr lang="en-US" sz="3200" b="1" i="1" dirty="0" err="1"/>
              <a:t>eCollection</a:t>
            </a:r>
            <a:r>
              <a:rPr lang="en-US" sz="3200" b="1" i="1" dirty="0"/>
              <a:t> 2017 Dec</a:t>
            </a:r>
          </a:p>
          <a:p>
            <a:r>
              <a:rPr lang="en-US" sz="3200" b="1" i="1" dirty="0" smtClean="0"/>
              <a:t>3.D5.3 </a:t>
            </a:r>
            <a:r>
              <a:rPr lang="en-US" sz="3200" b="1" i="1" dirty="0"/>
              <a:t>– Final design and implementation of the prototype interface applications, (2018</a:t>
            </a:r>
            <a:r>
              <a:rPr lang="en-US" sz="3200" b="1" i="1" dirty="0" smtClean="0"/>
              <a:t>).MAMEM </a:t>
            </a:r>
            <a:r>
              <a:rPr lang="en-US" sz="3200" b="1" i="1" dirty="0"/>
              <a:t>Consortium, url: </a:t>
            </a:r>
            <a:r>
              <a:rPr lang="en-US" sz="3200" b="1" i="1" dirty="0" smtClean="0"/>
              <a:t>http:// mklab.iti.gr /</a:t>
            </a:r>
            <a:r>
              <a:rPr lang="en-US" sz="3200" b="1" i="1" dirty="0" err="1" smtClean="0"/>
              <a:t>mamem</a:t>
            </a:r>
            <a:r>
              <a:rPr lang="en-US" sz="3200" b="1" i="1" dirty="0" smtClean="0"/>
              <a:t>/images/e/e0/D5.3_Final </a:t>
            </a:r>
            <a:r>
              <a:rPr lang="en-US" sz="3200" b="1" i="1" dirty="0"/>
              <a:t>design </a:t>
            </a:r>
            <a:r>
              <a:rPr lang="en-US" sz="3200" b="1" i="1" dirty="0" smtClean="0"/>
              <a:t>and implementation </a:t>
            </a:r>
            <a:r>
              <a:rPr lang="en-US" sz="3200" b="1" i="1" dirty="0"/>
              <a:t>of the prototype interface applications.pdf</a:t>
            </a:r>
          </a:p>
          <a:p>
            <a:r>
              <a:rPr lang="en-US" sz="3200" b="1" i="1" dirty="0" smtClean="0"/>
              <a:t>4.Demers</a:t>
            </a:r>
            <a:r>
              <a:rPr lang="en-US" sz="3200" b="1" i="1" dirty="0"/>
              <a:t>, L., Weiss-</a:t>
            </a:r>
            <a:r>
              <a:rPr lang="en-US" sz="3200" b="1" i="1" dirty="0" err="1"/>
              <a:t>Lambrou</a:t>
            </a:r>
            <a:r>
              <a:rPr lang="en-US" sz="3200" b="1" i="1" dirty="0"/>
              <a:t>, R., &amp; </a:t>
            </a:r>
            <a:r>
              <a:rPr lang="en-US" sz="3200" b="1" i="1" dirty="0" err="1"/>
              <a:t>Ska</a:t>
            </a:r>
            <a:r>
              <a:rPr lang="en-US" sz="3200" b="1" i="1" dirty="0"/>
              <a:t>, B. (2002). The Quebec User Evaluation </a:t>
            </a:r>
            <a:r>
              <a:rPr lang="en-US" sz="3200" b="1" i="1" dirty="0" smtClean="0"/>
              <a:t>of Satisfaction </a:t>
            </a:r>
            <a:r>
              <a:rPr lang="en-US" sz="3200" b="1" i="1" dirty="0"/>
              <a:t>with Assistive Technology (QUEST 2.0): an overview and recent </a:t>
            </a:r>
            <a:r>
              <a:rPr lang="en-US" sz="3200" b="1" i="1" dirty="0" err="1" smtClean="0"/>
              <a:t>progress.Technology</a:t>
            </a:r>
            <a:r>
              <a:rPr lang="en-US" sz="3200" b="1" i="1" dirty="0" smtClean="0"/>
              <a:t> </a:t>
            </a:r>
            <a:r>
              <a:rPr lang="en-US" sz="3200" b="1" i="1" dirty="0"/>
              <a:t>and Disability, 14(3), 101-105</a:t>
            </a:r>
            <a:r>
              <a:rPr lang="en-US" sz="3200" b="1" i="1" dirty="0" smtClean="0"/>
              <a:t>.</a:t>
            </a:r>
          </a:p>
          <a:p>
            <a:r>
              <a:rPr lang="en-US" sz="3200" b="1" i="1" dirty="0" smtClean="0"/>
              <a:t>5.Brooke</a:t>
            </a:r>
            <a:r>
              <a:rPr lang="en-US" sz="3200" b="1" i="1" dirty="0"/>
              <a:t>, J. (1996). </a:t>
            </a:r>
            <a:r>
              <a:rPr lang="en-US" sz="3200" b="1" i="1" dirty="0" smtClean="0"/>
              <a:t>SUS-”A </a:t>
            </a:r>
            <a:r>
              <a:rPr lang="en-US" sz="3200" b="1" i="1" dirty="0"/>
              <a:t>quick and </a:t>
            </a:r>
            <a:r>
              <a:rPr lang="en-US" sz="3200" b="1" i="1" dirty="0" smtClean="0"/>
              <a:t>dirty” </a:t>
            </a:r>
            <a:r>
              <a:rPr lang="en-US" sz="3200" b="1" i="1" dirty="0"/>
              <a:t>usability scale, Usability Evaluation in Industry,189 (194): 4 – 7.</a:t>
            </a:r>
          </a:p>
          <a:p>
            <a:endParaRPr lang="en-US" sz="3200" b="1" i="1"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59784" y="14844155"/>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5446" y="14536122"/>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Επεξήγηση με αριστερό βέλος 1"/>
          <p:cNvSpPr/>
          <p:nvPr/>
        </p:nvSpPr>
        <p:spPr>
          <a:xfrm>
            <a:off x="36191448" y="15233700"/>
            <a:ext cx="3207839" cy="4021510"/>
          </a:xfrm>
          <a:prstGeom prst="lef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Επεξήγηση με δεξιό βέλος 8"/>
          <p:cNvSpPr/>
          <p:nvPr/>
        </p:nvSpPr>
        <p:spPr>
          <a:xfrm>
            <a:off x="40076808" y="15120439"/>
            <a:ext cx="2880320" cy="4216283"/>
          </a:xfrm>
          <a:prstGeom prst="rightArrowCallou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Ψαλίδισμα της γωνίας της ίδιας πλευράς του ορθογωνίου 13"/>
          <p:cNvSpPr/>
          <p:nvPr/>
        </p:nvSpPr>
        <p:spPr>
          <a:xfrm>
            <a:off x="29684796" y="7026910"/>
            <a:ext cx="19473535" cy="7135774"/>
          </a:xfrm>
          <a:prstGeom prst="snip2SameRect">
            <a:avLst/>
          </a:prstGeom>
          <a:gradFill>
            <a:gsLst>
              <a:gs pos="45000">
                <a:srgbClr val="BAEAB6"/>
              </a:gs>
              <a:gs pos="86000">
                <a:srgbClr val="BFEFC0"/>
              </a:gs>
              <a:gs pos="98000">
                <a:srgbClr val="00CC66"/>
              </a:gs>
            </a:gsLst>
            <a:lin ang="5400000" scaled="0"/>
          </a:gra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u="sng" dirty="0" smtClean="0">
                <a:solidFill>
                  <a:srgbClr val="0000FF"/>
                </a:solidFill>
              </a:rPr>
              <a:t>Results:</a:t>
            </a:r>
          </a:p>
          <a:p>
            <a:r>
              <a:rPr lang="en-US" sz="4000" b="1" dirty="0" smtClean="0">
                <a:solidFill>
                  <a:schemeClr val="tx1"/>
                </a:solidFill>
              </a:rPr>
              <a:t>The </a:t>
            </a:r>
            <a:r>
              <a:rPr lang="en-US" sz="4000" b="1" dirty="0">
                <a:solidFill>
                  <a:schemeClr val="tx1"/>
                </a:solidFill>
              </a:rPr>
              <a:t>MAMEM platform was perceived by the patients as a useful, usable and</a:t>
            </a:r>
          </a:p>
          <a:p>
            <a:r>
              <a:rPr lang="en-US" sz="4000" b="1" smtClean="0">
                <a:solidFill>
                  <a:schemeClr val="tx1"/>
                </a:solidFill>
              </a:rPr>
              <a:t>satisfactory </a:t>
            </a:r>
            <a:r>
              <a:rPr lang="en-US" sz="4000" b="1" dirty="0">
                <a:solidFill>
                  <a:schemeClr val="tx1"/>
                </a:solidFill>
              </a:rPr>
              <a:t>assistive device that enables computer usage and digital</a:t>
            </a:r>
          </a:p>
          <a:p>
            <a:r>
              <a:rPr lang="en-US" sz="4000" b="1" dirty="0">
                <a:solidFill>
                  <a:schemeClr val="tx1"/>
                </a:solidFill>
              </a:rPr>
              <a:t>social activities</a:t>
            </a:r>
            <a:r>
              <a:rPr lang="en-US" sz="4000" b="1" dirty="0" smtClean="0">
                <a:solidFill>
                  <a:schemeClr val="tx1"/>
                </a:solidFill>
              </a:rPr>
              <a:t>.  </a:t>
            </a:r>
            <a:r>
              <a:rPr lang="en-US" sz="4000" b="1" dirty="0">
                <a:solidFill>
                  <a:schemeClr val="tx1"/>
                </a:solidFill>
              </a:rPr>
              <a:t>Most of the patients found the platform useful, </a:t>
            </a:r>
            <a:r>
              <a:rPr lang="en-US" sz="4000" b="1" dirty="0" smtClean="0">
                <a:solidFill>
                  <a:schemeClr val="tx1"/>
                </a:solidFill>
              </a:rPr>
              <a:t>easy to learn and </a:t>
            </a:r>
            <a:r>
              <a:rPr lang="en-US" sz="4000" b="1" dirty="0">
                <a:solidFill>
                  <a:schemeClr val="tx1"/>
                </a:solidFill>
              </a:rPr>
              <a:t>manageable. They enjoyed it and they reported that usage was getting</a:t>
            </a:r>
          </a:p>
          <a:p>
            <a:r>
              <a:rPr lang="en-US" sz="4000" b="1" dirty="0">
                <a:solidFill>
                  <a:schemeClr val="tx1"/>
                </a:solidFill>
              </a:rPr>
              <a:t>easier and faster as time went up. </a:t>
            </a:r>
            <a:r>
              <a:rPr lang="en-US" sz="4000" b="1" dirty="0" smtClean="0">
                <a:solidFill>
                  <a:schemeClr val="tx1"/>
                </a:solidFill>
              </a:rPr>
              <a:t>They </a:t>
            </a:r>
            <a:r>
              <a:rPr lang="en-US" sz="4000" b="1" dirty="0">
                <a:solidFill>
                  <a:schemeClr val="tx1"/>
                </a:solidFill>
              </a:rPr>
              <a:t>concluded that </a:t>
            </a:r>
            <a:r>
              <a:rPr lang="en-US" sz="4000" b="1" dirty="0" smtClean="0">
                <a:solidFill>
                  <a:schemeClr val="tx1"/>
                </a:solidFill>
              </a:rPr>
              <a:t>MAMEM  </a:t>
            </a:r>
            <a:r>
              <a:rPr lang="en-US" sz="4000" b="1" dirty="0">
                <a:solidFill>
                  <a:schemeClr val="tx1"/>
                </a:solidFill>
              </a:rPr>
              <a:t>is a </a:t>
            </a:r>
            <a:r>
              <a:rPr lang="en-US" sz="4000" b="1" dirty="0" smtClean="0">
                <a:solidFill>
                  <a:schemeClr val="tx1"/>
                </a:solidFill>
              </a:rPr>
              <a:t>great tool </a:t>
            </a:r>
            <a:r>
              <a:rPr lang="en-US" sz="4000" b="1" dirty="0">
                <a:solidFill>
                  <a:schemeClr val="tx1"/>
                </a:solidFill>
              </a:rPr>
              <a:t>for people with disabilities. </a:t>
            </a:r>
            <a:r>
              <a:rPr lang="en-US" sz="4000" b="1" dirty="0">
                <a:solidFill>
                  <a:prstClr val="black"/>
                </a:solidFill>
              </a:rPr>
              <a:t>Their scores in </a:t>
            </a:r>
            <a:r>
              <a:rPr lang="en-US" sz="4000" b="1" dirty="0">
                <a:solidFill>
                  <a:srgbClr val="FF0000"/>
                </a:solidFill>
              </a:rPr>
              <a:t>SUS</a:t>
            </a:r>
            <a:r>
              <a:rPr lang="en-US" sz="4000" b="1" dirty="0">
                <a:solidFill>
                  <a:prstClr val="black"/>
                </a:solidFill>
              </a:rPr>
              <a:t> and </a:t>
            </a:r>
            <a:r>
              <a:rPr lang="en-US" sz="4000" b="1" dirty="0">
                <a:solidFill>
                  <a:srgbClr val="FF0000"/>
                </a:solidFill>
              </a:rPr>
              <a:t>QUEST-2.0</a:t>
            </a:r>
            <a:r>
              <a:rPr lang="en-US" sz="4000" b="1" dirty="0">
                <a:solidFill>
                  <a:prstClr val="black"/>
                </a:solidFill>
              </a:rPr>
              <a:t> questionnaires are presented in figures </a:t>
            </a:r>
            <a:r>
              <a:rPr lang="en-US" sz="4000" b="1" dirty="0" smtClean="0">
                <a:solidFill>
                  <a:prstClr val="black"/>
                </a:solidFill>
              </a:rPr>
              <a:t>3 &amp; 4.</a:t>
            </a:r>
            <a:r>
              <a:rPr lang="en-US" sz="4000" b="1" dirty="0" smtClean="0">
                <a:solidFill>
                  <a:schemeClr val="tx1"/>
                </a:solidFill>
              </a:rPr>
              <a:t> </a:t>
            </a:r>
          </a:p>
          <a:p>
            <a:r>
              <a:rPr lang="en-US" sz="4000" b="1" dirty="0" smtClean="0">
                <a:solidFill>
                  <a:schemeClr val="tx1"/>
                </a:solidFill>
              </a:rPr>
              <a:t>However </a:t>
            </a:r>
            <a:r>
              <a:rPr lang="en-US" sz="4000" b="1" dirty="0">
                <a:solidFill>
                  <a:schemeClr val="tx1"/>
                </a:solidFill>
              </a:rPr>
              <a:t>some patients complained </a:t>
            </a:r>
            <a:r>
              <a:rPr lang="en-US" sz="4000" b="1" dirty="0" smtClean="0">
                <a:solidFill>
                  <a:schemeClr val="tx1"/>
                </a:solidFill>
              </a:rPr>
              <a:t>of technical </a:t>
            </a:r>
            <a:r>
              <a:rPr lang="en-US" sz="4000" b="1" dirty="0">
                <a:solidFill>
                  <a:schemeClr val="tx1"/>
                </a:solidFill>
              </a:rPr>
              <a:t>problems that had to do with the hardware technology  such </a:t>
            </a:r>
            <a:r>
              <a:rPr lang="en-US" sz="4000" b="1" dirty="0" smtClean="0">
                <a:solidFill>
                  <a:schemeClr val="tx1"/>
                </a:solidFill>
              </a:rPr>
              <a:t>as need </a:t>
            </a:r>
            <a:r>
              <a:rPr lang="en-US" sz="4000" b="1" dirty="0">
                <a:solidFill>
                  <a:schemeClr val="tx1"/>
                </a:solidFill>
              </a:rPr>
              <a:t>to restart the program due to frequent crashes and </a:t>
            </a:r>
            <a:r>
              <a:rPr lang="en-US" sz="4000" b="1" dirty="0" smtClean="0">
                <a:solidFill>
                  <a:schemeClr val="tx1"/>
                </a:solidFill>
              </a:rPr>
              <a:t>re-calibration of </a:t>
            </a:r>
            <a:r>
              <a:rPr lang="en-US" sz="4000" b="1" dirty="0">
                <a:solidFill>
                  <a:schemeClr val="tx1"/>
                </a:solidFill>
              </a:rPr>
              <a:t>the eye-tracker</a:t>
            </a:r>
            <a:r>
              <a:rPr lang="en-US" sz="4000" dirty="0">
                <a:solidFill>
                  <a:schemeClr val="tx1"/>
                </a:solidFill>
              </a:rPr>
              <a:t>.</a:t>
            </a:r>
          </a:p>
        </p:txBody>
      </p:sp>
      <p:sp>
        <p:nvSpPr>
          <p:cNvPr id="4" name="Επεξήγηση με αριστερό βέλος 3"/>
          <p:cNvSpPr/>
          <p:nvPr/>
        </p:nvSpPr>
        <p:spPr>
          <a:xfrm>
            <a:off x="11400916" y="22712915"/>
            <a:ext cx="2421722" cy="3344163"/>
          </a:xfrm>
          <a:prstGeom prst="leftArrowCallou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p:cNvSpPr txBox="1"/>
          <p:nvPr/>
        </p:nvSpPr>
        <p:spPr>
          <a:xfrm>
            <a:off x="12353727" y="22953835"/>
            <a:ext cx="1786033" cy="2862322"/>
          </a:xfrm>
          <a:prstGeom prst="rect">
            <a:avLst/>
          </a:prstGeom>
          <a:noFill/>
        </p:spPr>
        <p:txBody>
          <a:bodyPr wrap="square" rtlCol="0">
            <a:spAutoFit/>
          </a:bodyPr>
          <a:lstStyle/>
          <a:p>
            <a:r>
              <a:rPr lang="en-US" sz="3600" b="1" dirty="0" smtClean="0">
                <a:solidFill>
                  <a:srgbClr val="0000FF"/>
                </a:solidFill>
              </a:rPr>
              <a:t>Fig.1:  Gaze</a:t>
            </a:r>
          </a:p>
          <a:p>
            <a:r>
              <a:rPr lang="en-US" sz="3600" b="1" dirty="0" smtClean="0">
                <a:solidFill>
                  <a:srgbClr val="0000FF"/>
                </a:solidFill>
              </a:rPr>
              <a:t>Based key -board</a:t>
            </a:r>
            <a:endParaRPr lang="el-GR" sz="3600" b="1" dirty="0">
              <a:solidFill>
                <a:srgbClr val="0000FF"/>
              </a:solidFill>
            </a:endParaRPr>
          </a:p>
        </p:txBody>
      </p:sp>
      <p:sp>
        <p:nvSpPr>
          <p:cNvPr id="11" name="Επεξήγηση με δεξιό βέλος 10"/>
          <p:cNvSpPr/>
          <p:nvPr/>
        </p:nvSpPr>
        <p:spPr>
          <a:xfrm>
            <a:off x="15443748" y="22712915"/>
            <a:ext cx="3456384" cy="4785062"/>
          </a:xfrm>
          <a:prstGeom prst="rightArrowCallou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15450072" y="22708618"/>
            <a:ext cx="2659460" cy="4524315"/>
          </a:xfrm>
          <a:prstGeom prst="rect">
            <a:avLst/>
          </a:prstGeom>
          <a:noFill/>
        </p:spPr>
        <p:txBody>
          <a:bodyPr wrap="square" rtlCol="0">
            <a:spAutoFit/>
          </a:bodyPr>
          <a:lstStyle/>
          <a:p>
            <a:r>
              <a:rPr lang="en-US" sz="3600" b="1" dirty="0" smtClean="0">
                <a:solidFill>
                  <a:srgbClr val="0000FF"/>
                </a:solidFill>
              </a:rPr>
              <a:t>Fig.2: Computer operation through the eyes using the Gaze</a:t>
            </a:r>
          </a:p>
          <a:p>
            <a:r>
              <a:rPr lang="en-US" sz="3600" b="1" dirty="0" err="1" smtClean="0">
                <a:solidFill>
                  <a:srgbClr val="0000FF"/>
                </a:solidFill>
              </a:rPr>
              <a:t>TheWeb</a:t>
            </a:r>
            <a:r>
              <a:rPr lang="en-US" sz="3600" b="1" dirty="0" smtClean="0">
                <a:solidFill>
                  <a:srgbClr val="0000FF"/>
                </a:solidFill>
              </a:rPr>
              <a:t> browser </a:t>
            </a:r>
            <a:endParaRPr lang="el-GR" sz="3600" b="1" dirty="0">
              <a:solidFill>
                <a:srgbClr val="0000FF"/>
              </a:solidFill>
            </a:endParaRPr>
          </a:p>
        </p:txBody>
      </p:sp>
      <p:sp>
        <p:nvSpPr>
          <p:cNvPr id="15" name="Ψαλίδισμα διαγώνιας γωνίας του ορθογωνίου 14"/>
          <p:cNvSpPr/>
          <p:nvPr/>
        </p:nvSpPr>
        <p:spPr>
          <a:xfrm>
            <a:off x="30106403" y="20208745"/>
            <a:ext cx="19156138" cy="6964887"/>
          </a:xfrm>
          <a:prstGeom prst="snip2DiagRect">
            <a:avLst/>
          </a:prstGeom>
          <a:gradFill>
            <a:gsLst>
              <a:gs pos="36000">
                <a:srgbClr val="DDEBCF"/>
              </a:gs>
              <a:gs pos="79000">
                <a:schemeClr val="bg1"/>
              </a:gs>
              <a:gs pos="100000">
                <a:srgbClr val="33CC33"/>
              </a:gs>
            </a:gsLst>
            <a:lin ang="5400000" scaled="0"/>
          </a:gra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30499744" y="20392189"/>
            <a:ext cx="19154128" cy="6706451"/>
          </a:xfrm>
          <a:prstGeom prst="rect">
            <a:avLst/>
          </a:prstGeom>
          <a:noFill/>
        </p:spPr>
        <p:txBody>
          <a:bodyPr wrap="square" rtlCol="0">
            <a:spAutoFit/>
          </a:bodyPr>
          <a:lstStyle/>
          <a:p>
            <a:pPr>
              <a:lnSpc>
                <a:spcPct val="115000"/>
              </a:lnSpc>
              <a:spcAft>
                <a:spcPts val="1000"/>
              </a:spcAft>
            </a:pPr>
            <a:r>
              <a:rPr lang="en-US" sz="4400" b="1" u="sng" dirty="0" smtClean="0">
                <a:solidFill>
                  <a:srgbClr val="0000FF"/>
                </a:solidFill>
                <a:ea typeface="Calibri"/>
                <a:cs typeface="Times New Roman"/>
              </a:rPr>
              <a:t>Conclusions:</a:t>
            </a:r>
          </a:p>
          <a:p>
            <a:pPr>
              <a:lnSpc>
                <a:spcPct val="115000"/>
              </a:lnSpc>
              <a:spcAft>
                <a:spcPts val="1000"/>
              </a:spcAft>
            </a:pPr>
            <a:r>
              <a:rPr lang="en-US" sz="4400" b="1" dirty="0" smtClean="0">
                <a:ea typeface="Calibri"/>
                <a:cs typeface="Times New Roman"/>
              </a:rPr>
              <a:t>The </a:t>
            </a:r>
            <a:r>
              <a:rPr lang="en-US" sz="4400" b="1" dirty="0">
                <a:ea typeface="Calibri"/>
                <a:cs typeface="Times New Roman"/>
              </a:rPr>
              <a:t>MAMEM platform joins the family of assistive devices for </a:t>
            </a:r>
            <a:r>
              <a:rPr lang="en-US" sz="4400" b="1" dirty="0" smtClean="0">
                <a:ea typeface="Calibri"/>
                <a:cs typeface="Times New Roman"/>
              </a:rPr>
              <a:t>computer use </a:t>
            </a:r>
            <a:r>
              <a:rPr lang="en-US" sz="4400" b="1" dirty="0">
                <a:ea typeface="Calibri"/>
                <a:cs typeface="Times New Roman"/>
              </a:rPr>
              <a:t>for people with motor hand disabilities offering a unique way </a:t>
            </a:r>
            <a:r>
              <a:rPr lang="en-US" sz="4400" b="1" dirty="0" smtClean="0">
                <a:ea typeface="Calibri"/>
                <a:cs typeface="Times New Roman"/>
              </a:rPr>
              <a:t>to surf </a:t>
            </a:r>
            <a:r>
              <a:rPr lang="en-US" sz="4400" b="1" dirty="0">
                <a:ea typeface="Calibri"/>
                <a:cs typeface="Times New Roman"/>
              </a:rPr>
              <a:t>the web </a:t>
            </a:r>
            <a:r>
              <a:rPr lang="en-US" sz="4400" b="1" dirty="0" smtClean="0">
                <a:ea typeface="Calibri"/>
                <a:cs typeface="Times New Roman"/>
              </a:rPr>
              <a:t>and    </a:t>
            </a:r>
            <a:r>
              <a:rPr lang="en-US" sz="4400" b="1" dirty="0">
                <a:ea typeface="Calibri"/>
                <a:cs typeface="Times New Roman"/>
              </a:rPr>
              <a:t>to participate in online social networks using </a:t>
            </a:r>
            <a:r>
              <a:rPr lang="en-US" sz="4400" b="1" dirty="0" smtClean="0">
                <a:ea typeface="Calibri"/>
                <a:cs typeface="Times New Roman"/>
              </a:rPr>
              <a:t>eye movements.</a:t>
            </a:r>
            <a:endParaRPr lang="el-GR" sz="4400" b="1" dirty="0">
              <a:ea typeface="Calibri"/>
              <a:cs typeface="Times New Roman"/>
            </a:endParaRPr>
          </a:p>
          <a:p>
            <a:pPr>
              <a:lnSpc>
                <a:spcPct val="115000"/>
              </a:lnSpc>
              <a:spcAft>
                <a:spcPts val="1000"/>
              </a:spcAft>
            </a:pPr>
            <a:r>
              <a:rPr lang="en-US" sz="4400" b="1" dirty="0" smtClean="0">
                <a:ea typeface="Calibri"/>
                <a:cs typeface="Times New Roman"/>
              </a:rPr>
              <a:t>People </a:t>
            </a:r>
            <a:r>
              <a:rPr lang="en-US" sz="4400" b="1" dirty="0">
                <a:ea typeface="Calibri"/>
                <a:cs typeface="Times New Roman"/>
              </a:rPr>
              <a:t>with </a:t>
            </a:r>
            <a:r>
              <a:rPr lang="en-US" sz="4400" b="1" dirty="0" smtClean="0">
                <a:ea typeface="Calibri"/>
                <a:cs typeface="Times New Roman"/>
              </a:rPr>
              <a:t>PD </a:t>
            </a:r>
            <a:r>
              <a:rPr lang="en-US" sz="4400" b="1" dirty="0">
                <a:ea typeface="Calibri"/>
                <a:cs typeface="Times New Roman"/>
              </a:rPr>
              <a:t>will </a:t>
            </a:r>
            <a:r>
              <a:rPr lang="en-US" sz="4400" b="1" dirty="0" smtClean="0">
                <a:ea typeface="Calibri"/>
                <a:cs typeface="Times New Roman"/>
              </a:rPr>
              <a:t>benefit from </a:t>
            </a:r>
            <a:r>
              <a:rPr lang="en-US" sz="4400" b="1" dirty="0">
                <a:ea typeface="Calibri"/>
                <a:cs typeface="Times New Roman"/>
              </a:rPr>
              <a:t>the new </a:t>
            </a:r>
            <a:r>
              <a:rPr lang="en-US" sz="4400" b="1" dirty="0" smtClean="0">
                <a:ea typeface="Calibri"/>
                <a:cs typeface="Times New Roman"/>
              </a:rPr>
              <a:t>technology ,but further improvements are needed in order  to make this new device as user-friendly as possible and most adjusted to every patient’s needs  and expectations. </a:t>
            </a:r>
          </a:p>
          <a:p>
            <a:pPr>
              <a:lnSpc>
                <a:spcPct val="115000"/>
              </a:lnSpc>
              <a:spcAft>
                <a:spcPts val="1000"/>
              </a:spcAft>
            </a:pPr>
            <a:r>
              <a:rPr lang="en-US" sz="4400" b="1" dirty="0">
                <a:ea typeface="Calibri"/>
                <a:cs typeface="Times New Roman"/>
              </a:rPr>
              <a:t> </a:t>
            </a:r>
            <a:r>
              <a:rPr lang="en-US" sz="4400" b="1" dirty="0" smtClean="0">
                <a:ea typeface="Calibri"/>
                <a:cs typeface="Times New Roman"/>
              </a:rPr>
              <a:t>   </a:t>
            </a:r>
            <a:endParaRPr lang="el-GR" sz="4400" b="1" dirty="0">
              <a:ea typeface="Calibri"/>
              <a:cs typeface="Times New Roman"/>
            </a:endParaRPr>
          </a:p>
        </p:txBody>
      </p:sp>
      <p:sp>
        <p:nvSpPr>
          <p:cNvPr id="20" name="TextBox 19"/>
          <p:cNvSpPr txBox="1"/>
          <p:nvPr/>
        </p:nvSpPr>
        <p:spPr>
          <a:xfrm>
            <a:off x="37412512" y="15120439"/>
            <a:ext cx="2009051" cy="3970318"/>
          </a:xfrm>
          <a:prstGeom prst="rect">
            <a:avLst/>
          </a:prstGeom>
          <a:noFill/>
          <a:ln w="25400">
            <a:noFill/>
          </a:ln>
        </p:spPr>
        <p:txBody>
          <a:bodyPr wrap="square" rtlCol="0">
            <a:spAutoFit/>
          </a:bodyPr>
          <a:lstStyle/>
          <a:p>
            <a:r>
              <a:rPr lang="en-US" sz="3600" b="1" dirty="0" smtClean="0">
                <a:solidFill>
                  <a:srgbClr val="0000FF"/>
                </a:solidFill>
              </a:rPr>
              <a:t>FIG.3:</a:t>
            </a:r>
          </a:p>
          <a:p>
            <a:r>
              <a:rPr lang="en-US" sz="3600" b="1" dirty="0" smtClean="0">
                <a:solidFill>
                  <a:srgbClr val="0000FF"/>
                </a:solidFill>
              </a:rPr>
              <a:t>Mean SUS score for the MAMEM platform</a:t>
            </a:r>
            <a:endParaRPr lang="el-GR" sz="3600" b="1" dirty="0">
              <a:solidFill>
                <a:srgbClr val="0000FF"/>
              </a:solidFill>
            </a:endParaRPr>
          </a:p>
        </p:txBody>
      </p:sp>
      <p:sp>
        <p:nvSpPr>
          <p:cNvPr id="21" name="TextBox 20"/>
          <p:cNvSpPr txBox="1"/>
          <p:nvPr/>
        </p:nvSpPr>
        <p:spPr>
          <a:xfrm>
            <a:off x="40105158" y="15233700"/>
            <a:ext cx="2016224" cy="3970318"/>
          </a:xfrm>
          <a:prstGeom prst="rect">
            <a:avLst/>
          </a:prstGeom>
          <a:noFill/>
        </p:spPr>
        <p:txBody>
          <a:bodyPr wrap="square" rtlCol="0">
            <a:spAutoFit/>
          </a:bodyPr>
          <a:lstStyle/>
          <a:p>
            <a:r>
              <a:rPr lang="en-US" sz="3600" b="1" dirty="0" smtClean="0">
                <a:solidFill>
                  <a:srgbClr val="0000FF"/>
                </a:solidFill>
              </a:rPr>
              <a:t>FIG.4:</a:t>
            </a:r>
            <a:endParaRPr lang="en-US" sz="3600" b="1" dirty="0">
              <a:solidFill>
                <a:srgbClr val="0000FF"/>
              </a:solidFill>
            </a:endParaRPr>
          </a:p>
          <a:p>
            <a:r>
              <a:rPr lang="en-US" sz="3600" b="1" dirty="0">
                <a:solidFill>
                  <a:srgbClr val="0000FF"/>
                </a:solidFill>
              </a:rPr>
              <a:t>Mean </a:t>
            </a:r>
            <a:r>
              <a:rPr lang="en-US" sz="3600" b="1" dirty="0" smtClean="0">
                <a:solidFill>
                  <a:srgbClr val="0000FF"/>
                </a:solidFill>
              </a:rPr>
              <a:t>QUEST-2 score </a:t>
            </a:r>
            <a:r>
              <a:rPr lang="en-US" sz="3600" b="1" dirty="0">
                <a:solidFill>
                  <a:srgbClr val="0000FF"/>
                </a:solidFill>
              </a:rPr>
              <a:t>for the MAMEM platform</a:t>
            </a:r>
          </a:p>
        </p:txBody>
      </p:sp>
    </p:spTree>
    <p:extLst>
      <p:ext uri="{BB962C8B-B14F-4D97-AF65-F5344CB8AC3E}">
        <p14:creationId xmlns:p14="http://schemas.microsoft.com/office/powerpoint/2010/main" val="307907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TotalTime>
  <Words>900</Words>
  <Application>Microsoft Office PowerPoint</Application>
  <PresentationFormat>Προσαρμογή</PresentationFormat>
  <Paragraphs>71</Paragraphs>
  <Slides>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vt:i4>
      </vt:variant>
    </vt:vector>
  </HeadingPairs>
  <TitlesOfParts>
    <vt:vector size="2" baseType="lpstr">
      <vt:lpstr>Office Theme</vt:lpstr>
      <vt:lpstr>Παρουσίαση του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ITI</dc:creator>
  <cp:lastModifiedBy>Mairy</cp:lastModifiedBy>
  <cp:revision>193</cp:revision>
  <dcterms:created xsi:type="dcterms:W3CDTF">2015-05-20T08:55:41Z</dcterms:created>
  <dcterms:modified xsi:type="dcterms:W3CDTF">2019-05-20T16:59:57Z</dcterms:modified>
</cp:coreProperties>
</file>